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9"/>
  </p:notesMasterIdLst>
  <p:sldIdLst>
    <p:sldId id="280" r:id="rId2"/>
    <p:sldId id="273" r:id="rId3"/>
    <p:sldId id="274" r:id="rId4"/>
    <p:sldId id="275" r:id="rId5"/>
    <p:sldId id="276" r:id="rId6"/>
    <p:sldId id="277" r:id="rId7"/>
    <p:sldId id="278" r:id="rId8"/>
    <p:sldId id="263" r:id="rId9"/>
    <p:sldId id="258" r:id="rId10"/>
    <p:sldId id="264" r:id="rId11"/>
    <p:sldId id="265" r:id="rId12"/>
    <p:sldId id="266" r:id="rId13"/>
    <p:sldId id="279" r:id="rId14"/>
    <p:sldId id="267" r:id="rId15"/>
    <p:sldId id="268" r:id="rId16"/>
    <p:sldId id="284" r:id="rId17"/>
    <p:sldId id="283"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177"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E3DB"/>
    <a:srgbClr val="EE732A"/>
    <a:srgbClr val="E94B5B"/>
    <a:srgbClr val="5AB2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46"/>
    <p:restoredTop sz="69479" autoAdjust="0"/>
  </p:normalViewPr>
  <p:slideViewPr>
    <p:cSldViewPr snapToGrid="0" snapToObjects="1">
      <p:cViewPr varScale="1">
        <p:scale>
          <a:sx n="53" d="100"/>
          <a:sy n="53" d="100"/>
        </p:scale>
        <p:origin x="2136" y="66"/>
      </p:cViewPr>
      <p:guideLst>
        <p:guide pos="2177"/>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hyperlink" Target="https://www.pexels.com/photo/green-tractor-plowing-the-fields-on-focus-photography-2933243/" TargetMode="External"/><Relationship Id="rId13" Type="http://schemas.openxmlformats.org/officeDocument/2006/relationships/image" Target="../media/image30.jpg"/><Relationship Id="rId3" Type="http://schemas.openxmlformats.org/officeDocument/2006/relationships/image" Target="../media/image25.png"/><Relationship Id="rId7" Type="http://schemas.openxmlformats.org/officeDocument/2006/relationships/image" Target="../media/image27.jpg"/><Relationship Id="rId12" Type="http://schemas.openxmlformats.org/officeDocument/2006/relationships/hyperlink" Target="https://physics.stackexchange.com/questions/210087/what-does-it-mean-to-bin-in-a-spectroscopy-context"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24.jpg"/><Relationship Id="rId6" Type="http://schemas.openxmlformats.org/officeDocument/2006/relationships/hyperlink" Target="https://en.wikipedia.org/wiki/Fuel_gas" TargetMode="External"/><Relationship Id="rId11" Type="http://schemas.openxmlformats.org/officeDocument/2006/relationships/image" Target="../media/image29.jpg"/><Relationship Id="rId5" Type="http://schemas.openxmlformats.org/officeDocument/2006/relationships/image" Target="../media/image26.jpg"/><Relationship Id="rId10" Type="http://schemas.openxmlformats.org/officeDocument/2006/relationships/hyperlink" Target="https://en.wikipedia.org/wiki/DeWint_House" TargetMode="External"/><Relationship Id="rId4" Type="http://schemas.openxmlformats.org/officeDocument/2006/relationships/hyperlink" Target="https://en.wikipedia.org/wiki/File:Factory_1b.svg" TargetMode="External"/><Relationship Id="rId9" Type="http://schemas.openxmlformats.org/officeDocument/2006/relationships/image" Target="../media/image28.JPG"/><Relationship Id="rId14" Type="http://schemas.openxmlformats.org/officeDocument/2006/relationships/hyperlink" Target="http://3stylelife.com/apples/" TargetMode="External"/></Relationships>
</file>

<file path=ppt/diagrams/_rels/drawing1.xml.rels><?xml version="1.0" encoding="UTF-8" standalone="yes"?>
<Relationships xmlns="http://schemas.openxmlformats.org/package/2006/relationships"><Relationship Id="rId8" Type="http://schemas.openxmlformats.org/officeDocument/2006/relationships/hyperlink" Target="https://physics.stackexchange.com/questions/210087/what-does-it-mean-to-bin-in-a-spectroscopy-context" TargetMode="External"/><Relationship Id="rId13" Type="http://schemas.openxmlformats.org/officeDocument/2006/relationships/image" Target="../media/image28.JPG"/><Relationship Id="rId3" Type="http://schemas.openxmlformats.org/officeDocument/2006/relationships/image" Target="../media/image30.jpg"/><Relationship Id="rId7" Type="http://schemas.openxmlformats.org/officeDocument/2006/relationships/image" Target="../media/image29.jpg"/><Relationship Id="rId12" Type="http://schemas.openxmlformats.org/officeDocument/2006/relationships/hyperlink" Target="https://www.pexels.com/photo/green-tractor-plowing-the-fields-on-focus-photography-2933243/"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24.jpg"/><Relationship Id="rId6" Type="http://schemas.openxmlformats.org/officeDocument/2006/relationships/hyperlink" Target="https://en.wikipedia.org/wiki/File:Factory_1b.svg" TargetMode="External"/><Relationship Id="rId11" Type="http://schemas.openxmlformats.org/officeDocument/2006/relationships/image" Target="../media/image27.jpg"/><Relationship Id="rId5" Type="http://schemas.openxmlformats.org/officeDocument/2006/relationships/image" Target="../media/image25.png"/><Relationship Id="rId10" Type="http://schemas.openxmlformats.org/officeDocument/2006/relationships/hyperlink" Target="https://en.wikipedia.org/wiki/Fuel_gas" TargetMode="External"/><Relationship Id="rId4" Type="http://schemas.openxmlformats.org/officeDocument/2006/relationships/hyperlink" Target="http://3stylelife.com/apples/" TargetMode="External"/><Relationship Id="rId9" Type="http://schemas.openxmlformats.org/officeDocument/2006/relationships/image" Target="../media/image26.jpg"/><Relationship Id="rId14" Type="http://schemas.openxmlformats.org/officeDocument/2006/relationships/hyperlink" Target="https://en.wikipedia.org/wiki/DeWint_House"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F66DEA-4730-4A75-824B-6D9EE9F3398A}"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en-GB"/>
        </a:p>
      </dgm:t>
    </dgm:pt>
    <dgm:pt modelId="{D579C800-FAE0-4FC0-8026-69B1F3178250}">
      <dgm:prSet phldrT="[Text]" phldr="1"/>
      <dgm:spPr>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dgm:spPr>
      <dgm:t>
        <a:bodyPr/>
        <a:lstStyle/>
        <a:p>
          <a:endParaRPr lang="en-GB" dirty="0"/>
        </a:p>
      </dgm:t>
    </dgm:pt>
    <dgm:pt modelId="{02B982A2-C7BB-4E06-8F6B-0860AEEF013E}" type="parTrans" cxnId="{08DE188B-24D7-4CD1-BF85-141AD4C38585}">
      <dgm:prSet/>
      <dgm:spPr/>
      <dgm:t>
        <a:bodyPr/>
        <a:lstStyle/>
        <a:p>
          <a:endParaRPr lang="en-GB"/>
        </a:p>
      </dgm:t>
    </dgm:pt>
    <dgm:pt modelId="{98DE9CA3-7784-4B4D-8B44-5F5A80E9EF01}" type="sibTrans" cxnId="{08DE188B-24D7-4CD1-BF85-141AD4C38585}">
      <dgm:prSet/>
      <dgm:spPr/>
      <dgm:t>
        <a:bodyPr/>
        <a:lstStyle/>
        <a:p>
          <a:endParaRPr lang="en-GB"/>
        </a:p>
      </dgm:t>
    </dgm:pt>
    <dgm:pt modelId="{EEECD850-859A-460D-AC41-C60B75764AFF}">
      <dgm:prSet phldrT="[Text]" phldr="1"/>
      <dgm:spPr>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dgm:spPr>
      <dgm:t>
        <a:bodyPr/>
        <a:lstStyle/>
        <a:p>
          <a:endParaRPr lang="en-GB" dirty="0"/>
        </a:p>
      </dgm:t>
    </dgm:pt>
    <dgm:pt modelId="{2F0CD66A-013F-4C88-9B5F-872A71A607F4}" type="parTrans" cxnId="{CD7F75E2-42C1-4DEC-97EA-11167133CCBE}">
      <dgm:prSet/>
      <dgm:spPr/>
      <dgm:t>
        <a:bodyPr/>
        <a:lstStyle/>
        <a:p>
          <a:endParaRPr lang="en-GB"/>
        </a:p>
      </dgm:t>
    </dgm:pt>
    <dgm:pt modelId="{611E287F-F6D2-4E35-AB3D-4420EFA2154E}" type="sibTrans" cxnId="{CD7F75E2-42C1-4DEC-97EA-11167133CCBE}">
      <dgm:prSet/>
      <dgm:spPr/>
      <dgm:t>
        <a:bodyPr/>
        <a:lstStyle/>
        <a:p>
          <a:endParaRPr lang="en-GB"/>
        </a:p>
      </dgm:t>
    </dgm:pt>
    <dgm:pt modelId="{88D2393C-9214-47D7-85F2-BBF92B68ED85}">
      <dgm:prSet phldrT="[Text]"/>
      <dgm:spPr>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dgm:spPr>
      <dgm:t>
        <a:bodyPr/>
        <a:lstStyle/>
        <a:p>
          <a:endParaRPr lang="en-GB" dirty="0"/>
        </a:p>
      </dgm:t>
    </dgm:pt>
    <dgm:pt modelId="{7BBDEF95-D660-4E4F-AD6C-26AC590553DA}" type="parTrans" cxnId="{59638340-4128-4B8A-ADD0-F009ADF087D6}">
      <dgm:prSet/>
      <dgm:spPr/>
      <dgm:t>
        <a:bodyPr/>
        <a:lstStyle/>
        <a:p>
          <a:endParaRPr lang="en-GB"/>
        </a:p>
      </dgm:t>
    </dgm:pt>
    <dgm:pt modelId="{BD0AADDE-CA6D-4D3B-BC27-871EBCC7D5EE}" type="sibTrans" cxnId="{59638340-4128-4B8A-ADD0-F009ADF087D6}">
      <dgm:prSet/>
      <dgm:spPr/>
      <dgm:t>
        <a:bodyPr/>
        <a:lstStyle/>
        <a:p>
          <a:endParaRPr lang="en-GB"/>
        </a:p>
      </dgm:t>
    </dgm:pt>
    <dgm:pt modelId="{26738C75-F96C-432F-BF4D-06CEDACEAACF}">
      <dgm:prSet phldrT="[Text]" phldr="1"/>
      <dgm:spPr>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dgm:spPr>
      <dgm:t>
        <a:bodyPr/>
        <a:lstStyle/>
        <a:p>
          <a:endParaRPr lang="en-GB" dirty="0"/>
        </a:p>
      </dgm:t>
    </dgm:pt>
    <dgm:pt modelId="{6CB61891-2283-4450-A48D-C084A14634B7}" type="parTrans" cxnId="{8B958C7A-B89E-41AC-A273-DB88B346E8C8}">
      <dgm:prSet/>
      <dgm:spPr/>
      <dgm:t>
        <a:bodyPr/>
        <a:lstStyle/>
        <a:p>
          <a:endParaRPr lang="en-GB"/>
        </a:p>
      </dgm:t>
    </dgm:pt>
    <dgm:pt modelId="{34039A8D-C5CA-42F2-B0FE-35D27107C230}" type="sibTrans" cxnId="{8B958C7A-B89E-41AC-A273-DB88B346E8C8}">
      <dgm:prSet/>
      <dgm:spPr/>
      <dgm:t>
        <a:bodyPr/>
        <a:lstStyle/>
        <a:p>
          <a:endParaRPr lang="en-GB"/>
        </a:p>
      </dgm:t>
    </dgm:pt>
    <dgm:pt modelId="{1E84394D-3A2C-4744-933F-9B986EBA0D05}">
      <dgm:prSet phldrT="[Text]" phldr="1"/>
      <dgm:spPr>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dgm:spPr>
      <dgm:t>
        <a:bodyPr/>
        <a:lstStyle/>
        <a:p>
          <a:endParaRPr lang="en-GB" dirty="0"/>
        </a:p>
      </dgm:t>
    </dgm:pt>
    <dgm:pt modelId="{0F81987B-297A-4975-802A-CEDBBE5BB0ED}" type="parTrans" cxnId="{3A6C0973-D95C-4D0D-B3AB-30B395426ED6}">
      <dgm:prSet/>
      <dgm:spPr/>
      <dgm:t>
        <a:bodyPr/>
        <a:lstStyle/>
        <a:p>
          <a:endParaRPr lang="en-GB"/>
        </a:p>
      </dgm:t>
    </dgm:pt>
    <dgm:pt modelId="{0B4D9204-6E74-4138-A93A-BC58AE2649EB}" type="sibTrans" cxnId="{3A6C0973-D95C-4D0D-B3AB-30B395426ED6}">
      <dgm:prSet/>
      <dgm:spPr/>
      <dgm:t>
        <a:bodyPr/>
        <a:lstStyle/>
        <a:p>
          <a:endParaRPr lang="en-GB"/>
        </a:p>
      </dgm:t>
    </dgm:pt>
    <dgm:pt modelId="{BD670BEC-6A2A-43A6-B201-73B3546F748F}">
      <dgm:prSet/>
      <dgm:spPr>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dgm:spPr>
      <dgm:t>
        <a:bodyPr/>
        <a:lstStyle/>
        <a:p>
          <a:endParaRPr lang="en-GB"/>
        </a:p>
      </dgm:t>
    </dgm:pt>
    <dgm:pt modelId="{48DC0969-AEF7-4F23-A15F-3EA67BDF2D45}" type="parTrans" cxnId="{ED117EDC-4779-4DCA-81DD-A3BB89EDF9D5}">
      <dgm:prSet/>
      <dgm:spPr/>
      <dgm:t>
        <a:bodyPr/>
        <a:lstStyle/>
        <a:p>
          <a:endParaRPr lang="en-GB"/>
        </a:p>
      </dgm:t>
    </dgm:pt>
    <dgm:pt modelId="{28BFAA56-1E0F-4834-BED5-818A97D99489}" type="sibTrans" cxnId="{ED117EDC-4779-4DCA-81DD-A3BB89EDF9D5}">
      <dgm:prSet/>
      <dgm:spPr/>
      <dgm:t>
        <a:bodyPr/>
        <a:lstStyle/>
        <a:p>
          <a:endParaRPr lang="en-GB"/>
        </a:p>
      </dgm:t>
    </dgm:pt>
    <dgm:pt modelId="{E109C115-638B-40A7-853A-6E3AB9CCF0A7}">
      <dgm:prSet/>
      <dgm:spPr>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dgm:spPr>
      <dgm:t>
        <a:bodyPr/>
        <a:lstStyle/>
        <a:p>
          <a:endParaRPr lang="en-GB"/>
        </a:p>
      </dgm:t>
    </dgm:pt>
    <dgm:pt modelId="{4C1534F2-3A8B-4059-8A43-21234F9E509E}" type="parTrans" cxnId="{A898732D-79B7-46B3-97DC-EF534C115685}">
      <dgm:prSet/>
      <dgm:spPr/>
      <dgm:t>
        <a:bodyPr/>
        <a:lstStyle/>
        <a:p>
          <a:endParaRPr lang="en-GB"/>
        </a:p>
      </dgm:t>
    </dgm:pt>
    <dgm:pt modelId="{56EC1175-BD49-4EEC-972C-9CE69B0F49C9}" type="sibTrans" cxnId="{A898732D-79B7-46B3-97DC-EF534C115685}">
      <dgm:prSet/>
      <dgm:spPr/>
      <dgm:t>
        <a:bodyPr/>
        <a:lstStyle/>
        <a:p>
          <a:endParaRPr lang="en-GB"/>
        </a:p>
      </dgm:t>
    </dgm:pt>
    <dgm:pt modelId="{C153CA4B-E69F-45D5-B564-7ABF6634DF49}" type="pres">
      <dgm:prSet presAssocID="{17F66DEA-4730-4A75-824B-6D9EE9F3398A}" presName="cycle" presStyleCnt="0">
        <dgm:presLayoutVars>
          <dgm:dir/>
          <dgm:resizeHandles val="exact"/>
        </dgm:presLayoutVars>
      </dgm:prSet>
      <dgm:spPr/>
    </dgm:pt>
    <dgm:pt modelId="{187661CF-B867-432F-9005-4796E5B2F6EA}" type="pres">
      <dgm:prSet presAssocID="{D579C800-FAE0-4FC0-8026-69B1F3178250}" presName="node" presStyleLbl="node1" presStyleIdx="0" presStyleCnt="7">
        <dgm:presLayoutVars>
          <dgm:bulletEnabled val="1"/>
        </dgm:presLayoutVars>
      </dgm:prSet>
      <dgm:spPr/>
    </dgm:pt>
    <dgm:pt modelId="{C1448126-8E4E-4DE5-A799-991741DB41E5}" type="pres">
      <dgm:prSet presAssocID="{98DE9CA3-7784-4B4D-8B44-5F5A80E9EF01}" presName="sibTrans" presStyleLbl="sibTrans2D1" presStyleIdx="0" presStyleCnt="7"/>
      <dgm:spPr/>
    </dgm:pt>
    <dgm:pt modelId="{C41A9B50-A545-404E-A163-67AA000652DB}" type="pres">
      <dgm:prSet presAssocID="{98DE9CA3-7784-4B4D-8B44-5F5A80E9EF01}" presName="connectorText" presStyleLbl="sibTrans2D1" presStyleIdx="0" presStyleCnt="7"/>
      <dgm:spPr/>
    </dgm:pt>
    <dgm:pt modelId="{0DE5337F-1C99-49D6-8372-129BDBDA186C}" type="pres">
      <dgm:prSet presAssocID="{E109C115-638B-40A7-853A-6E3AB9CCF0A7}" presName="node" presStyleLbl="node1" presStyleIdx="1" presStyleCnt="7">
        <dgm:presLayoutVars>
          <dgm:bulletEnabled val="1"/>
        </dgm:presLayoutVars>
      </dgm:prSet>
      <dgm:spPr/>
    </dgm:pt>
    <dgm:pt modelId="{0CEA94B4-8CFA-4982-B394-EE0F191E5058}" type="pres">
      <dgm:prSet presAssocID="{56EC1175-BD49-4EEC-972C-9CE69B0F49C9}" presName="sibTrans" presStyleLbl="sibTrans2D1" presStyleIdx="1" presStyleCnt="7"/>
      <dgm:spPr/>
    </dgm:pt>
    <dgm:pt modelId="{28D614B5-23AA-4408-A3CE-A92AB17F6B59}" type="pres">
      <dgm:prSet presAssocID="{56EC1175-BD49-4EEC-972C-9CE69B0F49C9}" presName="connectorText" presStyleLbl="sibTrans2D1" presStyleIdx="1" presStyleCnt="7"/>
      <dgm:spPr/>
    </dgm:pt>
    <dgm:pt modelId="{B03999B3-FAC4-4D30-9726-F834B0FBBEA4}" type="pres">
      <dgm:prSet presAssocID="{EEECD850-859A-460D-AC41-C60B75764AFF}" presName="node" presStyleLbl="node1" presStyleIdx="2" presStyleCnt="7">
        <dgm:presLayoutVars>
          <dgm:bulletEnabled val="1"/>
        </dgm:presLayoutVars>
      </dgm:prSet>
      <dgm:spPr/>
    </dgm:pt>
    <dgm:pt modelId="{27DB833B-5D94-465F-A88A-E31F909AF713}" type="pres">
      <dgm:prSet presAssocID="{611E287F-F6D2-4E35-AB3D-4420EFA2154E}" presName="sibTrans" presStyleLbl="sibTrans2D1" presStyleIdx="2" presStyleCnt="7"/>
      <dgm:spPr/>
    </dgm:pt>
    <dgm:pt modelId="{243A2889-B8D2-4994-B3DF-6AC33E550970}" type="pres">
      <dgm:prSet presAssocID="{611E287F-F6D2-4E35-AB3D-4420EFA2154E}" presName="connectorText" presStyleLbl="sibTrans2D1" presStyleIdx="2" presStyleCnt="7"/>
      <dgm:spPr/>
    </dgm:pt>
    <dgm:pt modelId="{EBC8AF71-771A-49ED-9F9A-4289FA6C8477}" type="pres">
      <dgm:prSet presAssocID="{BD670BEC-6A2A-43A6-B201-73B3546F748F}" presName="node" presStyleLbl="node1" presStyleIdx="3" presStyleCnt="7">
        <dgm:presLayoutVars>
          <dgm:bulletEnabled val="1"/>
        </dgm:presLayoutVars>
      </dgm:prSet>
      <dgm:spPr/>
    </dgm:pt>
    <dgm:pt modelId="{04ACE015-9952-4551-8E63-B153BA06A980}" type="pres">
      <dgm:prSet presAssocID="{28BFAA56-1E0F-4834-BED5-818A97D99489}" presName="sibTrans" presStyleLbl="sibTrans2D1" presStyleIdx="3" presStyleCnt="7"/>
      <dgm:spPr/>
    </dgm:pt>
    <dgm:pt modelId="{82C09BE4-F9F6-4C52-BE3D-12C6E0899D78}" type="pres">
      <dgm:prSet presAssocID="{28BFAA56-1E0F-4834-BED5-818A97D99489}" presName="connectorText" presStyleLbl="sibTrans2D1" presStyleIdx="3" presStyleCnt="7"/>
      <dgm:spPr/>
    </dgm:pt>
    <dgm:pt modelId="{D0C77697-CBC0-42B8-9B9B-D9B338B64AF4}" type="pres">
      <dgm:prSet presAssocID="{88D2393C-9214-47D7-85F2-BBF92B68ED85}" presName="node" presStyleLbl="node1" presStyleIdx="4" presStyleCnt="7">
        <dgm:presLayoutVars>
          <dgm:bulletEnabled val="1"/>
        </dgm:presLayoutVars>
      </dgm:prSet>
      <dgm:spPr/>
    </dgm:pt>
    <dgm:pt modelId="{659A2CAD-A929-486C-9162-9EEB05151C64}" type="pres">
      <dgm:prSet presAssocID="{BD0AADDE-CA6D-4D3B-BC27-871EBCC7D5EE}" presName="sibTrans" presStyleLbl="sibTrans2D1" presStyleIdx="4" presStyleCnt="7"/>
      <dgm:spPr/>
    </dgm:pt>
    <dgm:pt modelId="{663A3601-CFC3-4D24-9EF0-5CECE7431D52}" type="pres">
      <dgm:prSet presAssocID="{BD0AADDE-CA6D-4D3B-BC27-871EBCC7D5EE}" presName="connectorText" presStyleLbl="sibTrans2D1" presStyleIdx="4" presStyleCnt="7"/>
      <dgm:spPr/>
    </dgm:pt>
    <dgm:pt modelId="{12FAA0FA-8D39-4460-A1CF-7F056E29F07F}" type="pres">
      <dgm:prSet presAssocID="{26738C75-F96C-432F-BF4D-06CEDACEAACF}" presName="node" presStyleLbl="node1" presStyleIdx="5" presStyleCnt="7">
        <dgm:presLayoutVars>
          <dgm:bulletEnabled val="1"/>
        </dgm:presLayoutVars>
      </dgm:prSet>
      <dgm:spPr/>
    </dgm:pt>
    <dgm:pt modelId="{51CC6936-14FF-49B1-82EB-7F2DDC2CA7A1}" type="pres">
      <dgm:prSet presAssocID="{34039A8D-C5CA-42F2-B0FE-35D27107C230}" presName="sibTrans" presStyleLbl="sibTrans2D1" presStyleIdx="5" presStyleCnt="7"/>
      <dgm:spPr/>
    </dgm:pt>
    <dgm:pt modelId="{1A5E98EF-2B12-4DED-879D-65513E611C8B}" type="pres">
      <dgm:prSet presAssocID="{34039A8D-C5CA-42F2-B0FE-35D27107C230}" presName="connectorText" presStyleLbl="sibTrans2D1" presStyleIdx="5" presStyleCnt="7"/>
      <dgm:spPr/>
    </dgm:pt>
    <dgm:pt modelId="{3E0FF852-0199-47B7-ABA6-B972380D6F62}" type="pres">
      <dgm:prSet presAssocID="{1E84394D-3A2C-4744-933F-9B986EBA0D05}" presName="node" presStyleLbl="node1" presStyleIdx="6" presStyleCnt="7">
        <dgm:presLayoutVars>
          <dgm:bulletEnabled val="1"/>
        </dgm:presLayoutVars>
      </dgm:prSet>
      <dgm:spPr/>
    </dgm:pt>
    <dgm:pt modelId="{8175AE05-B0E2-4708-AEAA-78252C56001A}" type="pres">
      <dgm:prSet presAssocID="{0B4D9204-6E74-4138-A93A-BC58AE2649EB}" presName="sibTrans" presStyleLbl="sibTrans2D1" presStyleIdx="6" presStyleCnt="7"/>
      <dgm:spPr/>
    </dgm:pt>
    <dgm:pt modelId="{21060AB4-C992-4289-A61E-8A78465A324D}" type="pres">
      <dgm:prSet presAssocID="{0B4D9204-6E74-4138-A93A-BC58AE2649EB}" presName="connectorText" presStyleLbl="sibTrans2D1" presStyleIdx="6" presStyleCnt="7"/>
      <dgm:spPr/>
    </dgm:pt>
  </dgm:ptLst>
  <dgm:cxnLst>
    <dgm:cxn modelId="{B98E4A06-133E-416B-8ACD-BCCF64130CB5}" type="presOf" srcId="{BD670BEC-6A2A-43A6-B201-73B3546F748F}" destId="{EBC8AF71-771A-49ED-9F9A-4289FA6C8477}" srcOrd="0" destOrd="0" presId="urn:microsoft.com/office/officeart/2005/8/layout/cycle2"/>
    <dgm:cxn modelId="{B9DFC816-674E-4DBE-900E-35594A1065BD}" type="presOf" srcId="{1E84394D-3A2C-4744-933F-9B986EBA0D05}" destId="{3E0FF852-0199-47B7-ABA6-B972380D6F62}" srcOrd="0" destOrd="0" presId="urn:microsoft.com/office/officeart/2005/8/layout/cycle2"/>
    <dgm:cxn modelId="{809EAD20-E033-456F-88F6-CC42BBC95168}" type="presOf" srcId="{26738C75-F96C-432F-BF4D-06CEDACEAACF}" destId="{12FAA0FA-8D39-4460-A1CF-7F056E29F07F}" srcOrd="0" destOrd="0" presId="urn:microsoft.com/office/officeart/2005/8/layout/cycle2"/>
    <dgm:cxn modelId="{2E6CAC28-2653-45E0-AD83-ACEBFEB1736D}" type="presOf" srcId="{0B4D9204-6E74-4138-A93A-BC58AE2649EB}" destId="{21060AB4-C992-4289-A61E-8A78465A324D}" srcOrd="1" destOrd="0" presId="urn:microsoft.com/office/officeart/2005/8/layout/cycle2"/>
    <dgm:cxn modelId="{924BDD28-8A30-46BF-A508-EBE5F7BEB5BF}" type="presOf" srcId="{34039A8D-C5CA-42F2-B0FE-35D27107C230}" destId="{1A5E98EF-2B12-4DED-879D-65513E611C8B}" srcOrd="1" destOrd="0" presId="urn:microsoft.com/office/officeart/2005/8/layout/cycle2"/>
    <dgm:cxn modelId="{6DBA0A29-E6F6-4344-9E9D-6844F912DBF8}" type="presOf" srcId="{17F66DEA-4730-4A75-824B-6D9EE9F3398A}" destId="{C153CA4B-E69F-45D5-B564-7ABF6634DF49}" srcOrd="0" destOrd="0" presId="urn:microsoft.com/office/officeart/2005/8/layout/cycle2"/>
    <dgm:cxn modelId="{A898732D-79B7-46B3-97DC-EF534C115685}" srcId="{17F66DEA-4730-4A75-824B-6D9EE9F3398A}" destId="{E109C115-638B-40A7-853A-6E3AB9CCF0A7}" srcOrd="1" destOrd="0" parTransId="{4C1534F2-3A8B-4059-8A43-21234F9E509E}" sibTransId="{56EC1175-BD49-4EEC-972C-9CE69B0F49C9}"/>
    <dgm:cxn modelId="{59638340-4128-4B8A-ADD0-F009ADF087D6}" srcId="{17F66DEA-4730-4A75-824B-6D9EE9F3398A}" destId="{88D2393C-9214-47D7-85F2-BBF92B68ED85}" srcOrd="4" destOrd="0" parTransId="{7BBDEF95-D660-4E4F-AD6C-26AC590553DA}" sibTransId="{BD0AADDE-CA6D-4D3B-BC27-871EBCC7D5EE}"/>
    <dgm:cxn modelId="{095B786A-848F-42D8-AE91-77014030166F}" type="presOf" srcId="{611E287F-F6D2-4E35-AB3D-4420EFA2154E}" destId="{27DB833B-5D94-465F-A88A-E31F909AF713}" srcOrd="0" destOrd="0" presId="urn:microsoft.com/office/officeart/2005/8/layout/cycle2"/>
    <dgm:cxn modelId="{B6E9BA4B-E8B3-4884-8321-4A3C6FB28FF9}" type="presOf" srcId="{BD0AADDE-CA6D-4D3B-BC27-871EBCC7D5EE}" destId="{659A2CAD-A929-486C-9162-9EEB05151C64}" srcOrd="0" destOrd="0" presId="urn:microsoft.com/office/officeart/2005/8/layout/cycle2"/>
    <dgm:cxn modelId="{106AC84C-DC60-4923-B9B1-47B38A86616C}" type="presOf" srcId="{EEECD850-859A-460D-AC41-C60B75764AFF}" destId="{B03999B3-FAC4-4D30-9726-F834B0FBBEA4}" srcOrd="0" destOrd="0" presId="urn:microsoft.com/office/officeart/2005/8/layout/cycle2"/>
    <dgm:cxn modelId="{36B1E74F-23D5-4794-BFDB-1E7C4E0DC7DD}" type="presOf" srcId="{98DE9CA3-7784-4B4D-8B44-5F5A80E9EF01}" destId="{C41A9B50-A545-404E-A163-67AA000652DB}" srcOrd="1" destOrd="0" presId="urn:microsoft.com/office/officeart/2005/8/layout/cycle2"/>
    <dgm:cxn modelId="{3A6C0973-D95C-4D0D-B3AB-30B395426ED6}" srcId="{17F66DEA-4730-4A75-824B-6D9EE9F3398A}" destId="{1E84394D-3A2C-4744-933F-9B986EBA0D05}" srcOrd="6" destOrd="0" parTransId="{0F81987B-297A-4975-802A-CEDBBE5BB0ED}" sibTransId="{0B4D9204-6E74-4138-A93A-BC58AE2649EB}"/>
    <dgm:cxn modelId="{8B958C7A-B89E-41AC-A273-DB88B346E8C8}" srcId="{17F66DEA-4730-4A75-824B-6D9EE9F3398A}" destId="{26738C75-F96C-432F-BF4D-06CEDACEAACF}" srcOrd="5" destOrd="0" parTransId="{6CB61891-2283-4450-A48D-C084A14634B7}" sibTransId="{34039A8D-C5CA-42F2-B0FE-35D27107C230}"/>
    <dgm:cxn modelId="{B8E0567D-E1A4-46D9-A0F5-EF42D1AD3D88}" type="presOf" srcId="{28BFAA56-1E0F-4834-BED5-818A97D99489}" destId="{04ACE015-9952-4551-8E63-B153BA06A980}" srcOrd="0" destOrd="0" presId="urn:microsoft.com/office/officeart/2005/8/layout/cycle2"/>
    <dgm:cxn modelId="{5947D182-D36E-49A4-B704-4A77884C2F96}" type="presOf" srcId="{611E287F-F6D2-4E35-AB3D-4420EFA2154E}" destId="{243A2889-B8D2-4994-B3DF-6AC33E550970}" srcOrd="1" destOrd="0" presId="urn:microsoft.com/office/officeart/2005/8/layout/cycle2"/>
    <dgm:cxn modelId="{08DE188B-24D7-4CD1-BF85-141AD4C38585}" srcId="{17F66DEA-4730-4A75-824B-6D9EE9F3398A}" destId="{D579C800-FAE0-4FC0-8026-69B1F3178250}" srcOrd="0" destOrd="0" parTransId="{02B982A2-C7BB-4E06-8F6B-0860AEEF013E}" sibTransId="{98DE9CA3-7784-4B4D-8B44-5F5A80E9EF01}"/>
    <dgm:cxn modelId="{85D21698-3BCB-4E6A-B7F2-1706BFA84DB6}" type="presOf" srcId="{98DE9CA3-7784-4B4D-8B44-5F5A80E9EF01}" destId="{C1448126-8E4E-4DE5-A799-991741DB41E5}" srcOrd="0" destOrd="0" presId="urn:microsoft.com/office/officeart/2005/8/layout/cycle2"/>
    <dgm:cxn modelId="{74E0EEA3-F74C-4AB9-A1D1-86D987090CA5}" type="presOf" srcId="{34039A8D-C5CA-42F2-B0FE-35D27107C230}" destId="{51CC6936-14FF-49B1-82EB-7F2DDC2CA7A1}" srcOrd="0" destOrd="0" presId="urn:microsoft.com/office/officeart/2005/8/layout/cycle2"/>
    <dgm:cxn modelId="{1433A3BF-8C18-4A01-B2D1-9D4F228797A1}" type="presOf" srcId="{BD0AADDE-CA6D-4D3B-BC27-871EBCC7D5EE}" destId="{663A3601-CFC3-4D24-9EF0-5CECE7431D52}" srcOrd="1" destOrd="0" presId="urn:microsoft.com/office/officeart/2005/8/layout/cycle2"/>
    <dgm:cxn modelId="{55D1ADC1-79D8-484F-8FFF-69EC5837759E}" type="presOf" srcId="{E109C115-638B-40A7-853A-6E3AB9CCF0A7}" destId="{0DE5337F-1C99-49D6-8372-129BDBDA186C}" srcOrd="0" destOrd="0" presId="urn:microsoft.com/office/officeart/2005/8/layout/cycle2"/>
    <dgm:cxn modelId="{94E2EACB-0D24-466C-B674-2B1D784B1FDB}" type="presOf" srcId="{88D2393C-9214-47D7-85F2-BBF92B68ED85}" destId="{D0C77697-CBC0-42B8-9B9B-D9B338B64AF4}" srcOrd="0" destOrd="0" presId="urn:microsoft.com/office/officeart/2005/8/layout/cycle2"/>
    <dgm:cxn modelId="{15C96DD0-FF21-4506-BB13-2EFB91981AD7}" type="presOf" srcId="{0B4D9204-6E74-4138-A93A-BC58AE2649EB}" destId="{8175AE05-B0E2-4708-AEAA-78252C56001A}" srcOrd="0" destOrd="0" presId="urn:microsoft.com/office/officeart/2005/8/layout/cycle2"/>
    <dgm:cxn modelId="{A32FFDD1-3422-4F45-BA42-6892A32C3183}" type="presOf" srcId="{D579C800-FAE0-4FC0-8026-69B1F3178250}" destId="{187661CF-B867-432F-9005-4796E5B2F6EA}" srcOrd="0" destOrd="0" presId="urn:microsoft.com/office/officeart/2005/8/layout/cycle2"/>
    <dgm:cxn modelId="{ED117EDC-4779-4DCA-81DD-A3BB89EDF9D5}" srcId="{17F66DEA-4730-4A75-824B-6D9EE9F3398A}" destId="{BD670BEC-6A2A-43A6-B201-73B3546F748F}" srcOrd="3" destOrd="0" parTransId="{48DC0969-AEF7-4F23-A15F-3EA67BDF2D45}" sibTransId="{28BFAA56-1E0F-4834-BED5-818A97D99489}"/>
    <dgm:cxn modelId="{CD7F75E2-42C1-4DEC-97EA-11167133CCBE}" srcId="{17F66DEA-4730-4A75-824B-6D9EE9F3398A}" destId="{EEECD850-859A-460D-AC41-C60B75764AFF}" srcOrd="2" destOrd="0" parTransId="{2F0CD66A-013F-4C88-9B5F-872A71A607F4}" sibTransId="{611E287F-F6D2-4E35-AB3D-4420EFA2154E}"/>
    <dgm:cxn modelId="{BD2592E2-10D6-442A-9209-8B74CFA16A6E}" type="presOf" srcId="{28BFAA56-1E0F-4834-BED5-818A97D99489}" destId="{82C09BE4-F9F6-4C52-BE3D-12C6E0899D78}" srcOrd="1" destOrd="0" presId="urn:microsoft.com/office/officeart/2005/8/layout/cycle2"/>
    <dgm:cxn modelId="{C386C1E7-3B7F-40EA-BFFA-8A583B0E94DE}" type="presOf" srcId="{56EC1175-BD49-4EEC-972C-9CE69B0F49C9}" destId="{0CEA94B4-8CFA-4982-B394-EE0F191E5058}" srcOrd="0" destOrd="0" presId="urn:microsoft.com/office/officeart/2005/8/layout/cycle2"/>
    <dgm:cxn modelId="{CCC800F6-F5FD-47F6-B371-196F574A1904}" type="presOf" srcId="{56EC1175-BD49-4EEC-972C-9CE69B0F49C9}" destId="{28D614B5-23AA-4408-A3CE-A92AB17F6B59}" srcOrd="1" destOrd="0" presId="urn:microsoft.com/office/officeart/2005/8/layout/cycle2"/>
    <dgm:cxn modelId="{7AC7C513-D3FB-4D1F-B274-CEFBF274BB90}" type="presParOf" srcId="{C153CA4B-E69F-45D5-B564-7ABF6634DF49}" destId="{187661CF-B867-432F-9005-4796E5B2F6EA}" srcOrd="0" destOrd="0" presId="urn:microsoft.com/office/officeart/2005/8/layout/cycle2"/>
    <dgm:cxn modelId="{74D8EBB5-0BF0-4608-A4D0-FA6AA6121BDC}" type="presParOf" srcId="{C153CA4B-E69F-45D5-B564-7ABF6634DF49}" destId="{C1448126-8E4E-4DE5-A799-991741DB41E5}" srcOrd="1" destOrd="0" presId="urn:microsoft.com/office/officeart/2005/8/layout/cycle2"/>
    <dgm:cxn modelId="{ECAD18C5-2820-41F3-BC7A-79275C7C75F2}" type="presParOf" srcId="{C1448126-8E4E-4DE5-A799-991741DB41E5}" destId="{C41A9B50-A545-404E-A163-67AA000652DB}" srcOrd="0" destOrd="0" presId="urn:microsoft.com/office/officeart/2005/8/layout/cycle2"/>
    <dgm:cxn modelId="{3917F9DC-EBD2-40CB-AD9C-1DF6E0BE0775}" type="presParOf" srcId="{C153CA4B-E69F-45D5-B564-7ABF6634DF49}" destId="{0DE5337F-1C99-49D6-8372-129BDBDA186C}" srcOrd="2" destOrd="0" presId="urn:microsoft.com/office/officeart/2005/8/layout/cycle2"/>
    <dgm:cxn modelId="{D4E71E88-690C-494B-93F5-D9238FA4EB6D}" type="presParOf" srcId="{C153CA4B-E69F-45D5-B564-7ABF6634DF49}" destId="{0CEA94B4-8CFA-4982-B394-EE0F191E5058}" srcOrd="3" destOrd="0" presId="urn:microsoft.com/office/officeart/2005/8/layout/cycle2"/>
    <dgm:cxn modelId="{3F0679E9-4A74-4C1A-87BE-1426C60C9763}" type="presParOf" srcId="{0CEA94B4-8CFA-4982-B394-EE0F191E5058}" destId="{28D614B5-23AA-4408-A3CE-A92AB17F6B59}" srcOrd="0" destOrd="0" presId="urn:microsoft.com/office/officeart/2005/8/layout/cycle2"/>
    <dgm:cxn modelId="{23E02C1C-4AD9-4821-9876-89FA2BB59874}" type="presParOf" srcId="{C153CA4B-E69F-45D5-B564-7ABF6634DF49}" destId="{B03999B3-FAC4-4D30-9726-F834B0FBBEA4}" srcOrd="4" destOrd="0" presId="urn:microsoft.com/office/officeart/2005/8/layout/cycle2"/>
    <dgm:cxn modelId="{60356A96-7392-4936-AC69-A7AD316C4B93}" type="presParOf" srcId="{C153CA4B-E69F-45D5-B564-7ABF6634DF49}" destId="{27DB833B-5D94-465F-A88A-E31F909AF713}" srcOrd="5" destOrd="0" presId="urn:microsoft.com/office/officeart/2005/8/layout/cycle2"/>
    <dgm:cxn modelId="{442479CC-8EFB-4BEC-B7CD-92052F54614F}" type="presParOf" srcId="{27DB833B-5D94-465F-A88A-E31F909AF713}" destId="{243A2889-B8D2-4994-B3DF-6AC33E550970}" srcOrd="0" destOrd="0" presId="urn:microsoft.com/office/officeart/2005/8/layout/cycle2"/>
    <dgm:cxn modelId="{C3DCD85B-DE72-46B5-9364-E4871A4275E6}" type="presParOf" srcId="{C153CA4B-E69F-45D5-B564-7ABF6634DF49}" destId="{EBC8AF71-771A-49ED-9F9A-4289FA6C8477}" srcOrd="6" destOrd="0" presId="urn:microsoft.com/office/officeart/2005/8/layout/cycle2"/>
    <dgm:cxn modelId="{13B9BF36-1203-49D7-A5FF-1792DBB36B53}" type="presParOf" srcId="{C153CA4B-E69F-45D5-B564-7ABF6634DF49}" destId="{04ACE015-9952-4551-8E63-B153BA06A980}" srcOrd="7" destOrd="0" presId="urn:microsoft.com/office/officeart/2005/8/layout/cycle2"/>
    <dgm:cxn modelId="{BAD21744-CBDA-48DC-9724-253B72CEFE4C}" type="presParOf" srcId="{04ACE015-9952-4551-8E63-B153BA06A980}" destId="{82C09BE4-F9F6-4C52-BE3D-12C6E0899D78}" srcOrd="0" destOrd="0" presId="urn:microsoft.com/office/officeart/2005/8/layout/cycle2"/>
    <dgm:cxn modelId="{8B8EA591-02BA-43D2-92D5-E418A87A2AFF}" type="presParOf" srcId="{C153CA4B-E69F-45D5-B564-7ABF6634DF49}" destId="{D0C77697-CBC0-42B8-9B9B-D9B338B64AF4}" srcOrd="8" destOrd="0" presId="urn:microsoft.com/office/officeart/2005/8/layout/cycle2"/>
    <dgm:cxn modelId="{7E9AEF8E-2BC0-42C2-9131-44B0FCC6F431}" type="presParOf" srcId="{C153CA4B-E69F-45D5-B564-7ABF6634DF49}" destId="{659A2CAD-A929-486C-9162-9EEB05151C64}" srcOrd="9" destOrd="0" presId="urn:microsoft.com/office/officeart/2005/8/layout/cycle2"/>
    <dgm:cxn modelId="{89247508-8ABF-4E08-8F0E-79A0E9F891F9}" type="presParOf" srcId="{659A2CAD-A929-486C-9162-9EEB05151C64}" destId="{663A3601-CFC3-4D24-9EF0-5CECE7431D52}" srcOrd="0" destOrd="0" presId="urn:microsoft.com/office/officeart/2005/8/layout/cycle2"/>
    <dgm:cxn modelId="{D48C9C7F-EE4C-467B-9D86-556C9FE34210}" type="presParOf" srcId="{C153CA4B-E69F-45D5-B564-7ABF6634DF49}" destId="{12FAA0FA-8D39-4460-A1CF-7F056E29F07F}" srcOrd="10" destOrd="0" presId="urn:microsoft.com/office/officeart/2005/8/layout/cycle2"/>
    <dgm:cxn modelId="{1476C831-20C2-472E-A73E-936361C38CDD}" type="presParOf" srcId="{C153CA4B-E69F-45D5-B564-7ABF6634DF49}" destId="{51CC6936-14FF-49B1-82EB-7F2DDC2CA7A1}" srcOrd="11" destOrd="0" presId="urn:microsoft.com/office/officeart/2005/8/layout/cycle2"/>
    <dgm:cxn modelId="{A34A3425-A2C9-496F-938C-7313DC309672}" type="presParOf" srcId="{51CC6936-14FF-49B1-82EB-7F2DDC2CA7A1}" destId="{1A5E98EF-2B12-4DED-879D-65513E611C8B}" srcOrd="0" destOrd="0" presId="urn:microsoft.com/office/officeart/2005/8/layout/cycle2"/>
    <dgm:cxn modelId="{8F62DC0B-24CF-4F16-85FA-78C4DD26277A}" type="presParOf" srcId="{C153CA4B-E69F-45D5-B564-7ABF6634DF49}" destId="{3E0FF852-0199-47B7-ABA6-B972380D6F62}" srcOrd="12" destOrd="0" presId="urn:microsoft.com/office/officeart/2005/8/layout/cycle2"/>
    <dgm:cxn modelId="{FFC78BAD-041A-44E9-BE24-E5CD9A02AB7D}" type="presParOf" srcId="{C153CA4B-E69F-45D5-B564-7ABF6634DF49}" destId="{8175AE05-B0E2-4708-AEAA-78252C56001A}" srcOrd="13" destOrd="0" presId="urn:microsoft.com/office/officeart/2005/8/layout/cycle2"/>
    <dgm:cxn modelId="{F12BF400-B872-45E8-A674-1C85D03A0494}" type="presParOf" srcId="{8175AE05-B0E2-4708-AEAA-78252C56001A}" destId="{21060AB4-C992-4289-A61E-8A78465A324D}"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7661CF-B867-432F-9005-4796E5B2F6EA}">
      <dsp:nvSpPr>
        <dsp:cNvPr id="0" name=""/>
        <dsp:cNvSpPr/>
      </dsp:nvSpPr>
      <dsp:spPr>
        <a:xfrm>
          <a:off x="3572016" y="2566"/>
          <a:ext cx="1218916" cy="1218916"/>
        </a:xfrm>
        <a:prstGeom prst="ellipse">
          <a:avLst/>
        </a:prstGeom>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3750522" y="181072"/>
        <a:ext cx="861904" cy="861904"/>
      </dsp:txXfrm>
    </dsp:sp>
    <dsp:sp modelId="{C1448126-8E4E-4DE5-A799-991741DB41E5}">
      <dsp:nvSpPr>
        <dsp:cNvPr id="0" name=""/>
        <dsp:cNvSpPr/>
      </dsp:nvSpPr>
      <dsp:spPr>
        <a:xfrm rot="1542857">
          <a:off x="4835599" y="799278"/>
          <a:ext cx="323670" cy="411384"/>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4840407" y="860490"/>
        <a:ext cx="226569" cy="246830"/>
      </dsp:txXfrm>
    </dsp:sp>
    <dsp:sp modelId="{0DE5337F-1C99-49D6-8372-129BDBDA186C}">
      <dsp:nvSpPr>
        <dsp:cNvPr id="0" name=""/>
        <dsp:cNvSpPr/>
      </dsp:nvSpPr>
      <dsp:spPr>
        <a:xfrm>
          <a:off x="5220443" y="796406"/>
          <a:ext cx="1218916" cy="1218916"/>
        </a:xfrm>
        <a:prstGeom prst="ellipse">
          <a:avLst/>
        </a:prstGeom>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5398949" y="974912"/>
        <a:ext cx="861904" cy="861904"/>
      </dsp:txXfrm>
    </dsp:sp>
    <dsp:sp modelId="{0CEA94B4-8CFA-4982-B394-EE0F191E5058}">
      <dsp:nvSpPr>
        <dsp:cNvPr id="0" name=""/>
        <dsp:cNvSpPr/>
      </dsp:nvSpPr>
      <dsp:spPr>
        <a:xfrm rot="4628571">
          <a:off x="5869591" y="2083113"/>
          <a:ext cx="323670" cy="411384"/>
        </a:xfrm>
        <a:prstGeom prst="rightArrow">
          <a:avLst>
            <a:gd name="adj1" fmla="val 60000"/>
            <a:gd name="adj2" fmla="val 50000"/>
          </a:avLst>
        </a:prstGeom>
        <a:solidFill>
          <a:schemeClr val="accent4">
            <a:hueOff val="1732615"/>
            <a:satOff val="-7995"/>
            <a:lumOff val="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5907338" y="2118057"/>
        <a:ext cx="226569" cy="246830"/>
      </dsp:txXfrm>
    </dsp:sp>
    <dsp:sp modelId="{B03999B3-FAC4-4D30-9726-F834B0FBBEA4}">
      <dsp:nvSpPr>
        <dsp:cNvPr id="0" name=""/>
        <dsp:cNvSpPr/>
      </dsp:nvSpPr>
      <dsp:spPr>
        <a:xfrm>
          <a:off x="5627570" y="2580149"/>
          <a:ext cx="1218916" cy="1218916"/>
        </a:xfrm>
        <a:prstGeom prst="ellipse">
          <a:avLst/>
        </a:prstGeom>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5806076" y="2758655"/>
        <a:ext cx="861904" cy="861904"/>
      </dsp:txXfrm>
    </dsp:sp>
    <dsp:sp modelId="{27DB833B-5D94-465F-A88A-E31F909AF713}">
      <dsp:nvSpPr>
        <dsp:cNvPr id="0" name=""/>
        <dsp:cNvSpPr/>
      </dsp:nvSpPr>
      <dsp:spPr>
        <a:xfrm rot="7714286">
          <a:off x="5510531" y="3691978"/>
          <a:ext cx="323670" cy="411384"/>
        </a:xfrm>
        <a:prstGeom prst="rightArrow">
          <a:avLst>
            <a:gd name="adj1" fmla="val 60000"/>
            <a:gd name="adj2" fmla="val 50000"/>
          </a:avLst>
        </a:prstGeom>
        <a:solidFill>
          <a:schemeClr val="accent4">
            <a:hueOff val="3465231"/>
            <a:satOff val="-15989"/>
            <a:lumOff val="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5589352" y="3736297"/>
        <a:ext cx="226569" cy="246830"/>
      </dsp:txXfrm>
    </dsp:sp>
    <dsp:sp modelId="{EBC8AF71-771A-49ED-9F9A-4289FA6C8477}">
      <dsp:nvSpPr>
        <dsp:cNvPr id="0" name=""/>
        <dsp:cNvSpPr/>
      </dsp:nvSpPr>
      <dsp:spPr>
        <a:xfrm>
          <a:off x="4486824" y="4010600"/>
          <a:ext cx="1218916" cy="1218916"/>
        </a:xfrm>
        <a:prstGeom prst="ellipse">
          <a:avLst/>
        </a:prstGeom>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4665330" y="4189106"/>
        <a:ext cx="861904" cy="861904"/>
      </dsp:txXfrm>
    </dsp:sp>
    <dsp:sp modelId="{04ACE015-9952-4551-8E63-B153BA06A980}">
      <dsp:nvSpPr>
        <dsp:cNvPr id="0" name=""/>
        <dsp:cNvSpPr/>
      </dsp:nvSpPr>
      <dsp:spPr>
        <a:xfrm rot="10800000">
          <a:off x="4028800" y="4414366"/>
          <a:ext cx="323670" cy="411384"/>
        </a:xfrm>
        <a:prstGeom prst="rightArrow">
          <a:avLst>
            <a:gd name="adj1" fmla="val 60000"/>
            <a:gd name="adj2" fmla="val 50000"/>
          </a:avLst>
        </a:prstGeom>
        <a:solidFill>
          <a:schemeClr val="accent4">
            <a:hueOff val="5197846"/>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4125901" y="4496643"/>
        <a:ext cx="226569" cy="246830"/>
      </dsp:txXfrm>
    </dsp:sp>
    <dsp:sp modelId="{D0C77697-CBC0-42B8-9B9B-D9B338B64AF4}">
      <dsp:nvSpPr>
        <dsp:cNvPr id="0" name=""/>
        <dsp:cNvSpPr/>
      </dsp:nvSpPr>
      <dsp:spPr>
        <a:xfrm>
          <a:off x="2657209" y="4010600"/>
          <a:ext cx="1218916" cy="1218916"/>
        </a:xfrm>
        <a:prstGeom prst="ellipse">
          <a:avLst/>
        </a:prstGeom>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dirty="0"/>
        </a:p>
      </dsp:txBody>
      <dsp:txXfrm>
        <a:off x="2835715" y="4189106"/>
        <a:ext cx="861904" cy="861904"/>
      </dsp:txXfrm>
    </dsp:sp>
    <dsp:sp modelId="{659A2CAD-A929-486C-9162-9EEB05151C64}">
      <dsp:nvSpPr>
        <dsp:cNvPr id="0" name=""/>
        <dsp:cNvSpPr/>
      </dsp:nvSpPr>
      <dsp:spPr>
        <a:xfrm rot="13885714">
          <a:off x="2540170" y="3706302"/>
          <a:ext cx="323670" cy="411384"/>
        </a:xfrm>
        <a:prstGeom prst="rightArrow">
          <a:avLst>
            <a:gd name="adj1" fmla="val 60000"/>
            <a:gd name="adj2" fmla="val 50000"/>
          </a:avLst>
        </a:prstGeom>
        <a:solidFill>
          <a:schemeClr val="accent4">
            <a:hueOff val="6930461"/>
            <a:satOff val="-31979"/>
            <a:lumOff val="117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2618991" y="3826537"/>
        <a:ext cx="226569" cy="246830"/>
      </dsp:txXfrm>
    </dsp:sp>
    <dsp:sp modelId="{12FAA0FA-8D39-4460-A1CF-7F056E29F07F}">
      <dsp:nvSpPr>
        <dsp:cNvPr id="0" name=""/>
        <dsp:cNvSpPr/>
      </dsp:nvSpPr>
      <dsp:spPr>
        <a:xfrm>
          <a:off x="1516462" y="2580149"/>
          <a:ext cx="1218916" cy="1218916"/>
        </a:xfrm>
        <a:prstGeom prst="ellipse">
          <a:avLst/>
        </a:prstGeom>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1694968" y="2758655"/>
        <a:ext cx="861904" cy="861904"/>
      </dsp:txXfrm>
    </dsp:sp>
    <dsp:sp modelId="{51CC6936-14FF-49B1-82EB-7F2DDC2CA7A1}">
      <dsp:nvSpPr>
        <dsp:cNvPr id="0" name=""/>
        <dsp:cNvSpPr/>
      </dsp:nvSpPr>
      <dsp:spPr>
        <a:xfrm rot="16971429">
          <a:off x="2165611" y="2100974"/>
          <a:ext cx="323670" cy="411384"/>
        </a:xfrm>
        <a:prstGeom prst="rightArrow">
          <a:avLst>
            <a:gd name="adj1" fmla="val 60000"/>
            <a:gd name="adj2" fmla="val 50000"/>
          </a:avLst>
        </a:prstGeom>
        <a:solidFill>
          <a:schemeClr val="accent4">
            <a:hueOff val="8663077"/>
            <a:satOff val="-39973"/>
            <a:lumOff val="147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2203358" y="2230584"/>
        <a:ext cx="226569" cy="246830"/>
      </dsp:txXfrm>
    </dsp:sp>
    <dsp:sp modelId="{3E0FF852-0199-47B7-ABA6-B972380D6F62}">
      <dsp:nvSpPr>
        <dsp:cNvPr id="0" name=""/>
        <dsp:cNvSpPr/>
      </dsp:nvSpPr>
      <dsp:spPr>
        <a:xfrm>
          <a:off x="1923590" y="796406"/>
          <a:ext cx="1218916" cy="1218916"/>
        </a:xfrm>
        <a:prstGeom prst="ellipse">
          <a:avLst/>
        </a:prstGeom>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2102096" y="974912"/>
        <a:ext cx="861904" cy="861904"/>
      </dsp:txXfrm>
    </dsp:sp>
    <dsp:sp modelId="{8175AE05-B0E2-4708-AEAA-78252C56001A}">
      <dsp:nvSpPr>
        <dsp:cNvPr id="0" name=""/>
        <dsp:cNvSpPr/>
      </dsp:nvSpPr>
      <dsp:spPr>
        <a:xfrm rot="20057143">
          <a:off x="3187173" y="807227"/>
          <a:ext cx="323670" cy="411384"/>
        </a:xfrm>
        <a:prstGeom prst="rightArrow">
          <a:avLst>
            <a:gd name="adj1" fmla="val 60000"/>
            <a:gd name="adj2" fmla="val 50000"/>
          </a:avLst>
        </a:prstGeom>
        <a:solidFill>
          <a:schemeClr val="accent4">
            <a:hueOff val="10395692"/>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3191981" y="910569"/>
        <a:ext cx="226569" cy="246830"/>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1172D8-4D3E-C64B-8C3B-C85D8E17577E}" type="datetimeFigureOut">
              <a:rPr lang="en-US" smtClean="0"/>
              <a:t>2/21/2021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544A4A-FE17-2B4B-93C0-F9CFA9DD5970}" type="slidenum">
              <a:rPr lang="en-US" smtClean="0"/>
              <a:t>‹#›</a:t>
            </a:fld>
            <a:endParaRPr lang="en-US"/>
          </a:p>
        </p:txBody>
      </p:sp>
    </p:spTree>
    <p:extLst>
      <p:ext uri="{BB962C8B-B14F-4D97-AF65-F5344CB8AC3E}">
        <p14:creationId xmlns:p14="http://schemas.microsoft.com/office/powerpoint/2010/main" val="1816538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PowerPoint is designed to set the scene for your learners and can be edited to suit the needs of your lesson.</a:t>
            </a:r>
          </a:p>
          <a:p>
            <a:endParaRPr lang="en-GB" dirty="0"/>
          </a:p>
          <a:p>
            <a:r>
              <a:rPr lang="en-GB" dirty="0"/>
              <a:t>The 600,000 tonnes figure refers to both avoidable and unavoidable food waste. Avoidable food waste is what this lesson focuses on and included food that could have been eaten. Unavoidable food waste includes things like apple cores, skins and peelings – in other words food that couldn’t have been eaten.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51060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a:t>
            </a:r>
            <a:r>
              <a:rPr lang="en-GB" baseline="0" dirty="0"/>
              <a:t> refers to</a:t>
            </a:r>
            <a:r>
              <a:rPr lang="en-GB" dirty="0"/>
              <a:t> CO2</a:t>
            </a:r>
            <a:r>
              <a:rPr lang="en-GB" baseline="0" dirty="0"/>
              <a:t> emissions generated by wasting the food in landfill and all the effort that is required to grow and transport food.</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11</a:t>
            </a:fld>
            <a:endParaRPr lang="en-US"/>
          </a:p>
        </p:txBody>
      </p:sp>
    </p:spTree>
    <p:extLst>
      <p:ext uri="{BB962C8B-B14F-4D97-AF65-F5344CB8AC3E}">
        <p14:creationId xmlns:p14="http://schemas.microsoft.com/office/powerpoint/2010/main" val="23244332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a:t>
            </a:r>
            <a:r>
              <a:rPr lang="en-GB" baseline="0" dirty="0"/>
              <a:t> more information on the target please see the Zero Waste Scotland website.</a:t>
            </a:r>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t>12</a:t>
            </a:fld>
            <a:endParaRPr lang="en-US"/>
          </a:p>
        </p:txBody>
      </p:sp>
    </p:spTree>
    <p:extLst>
      <p:ext uri="{BB962C8B-B14F-4D97-AF65-F5344CB8AC3E}">
        <p14:creationId xmlns:p14="http://schemas.microsoft.com/office/powerpoint/2010/main" val="35318553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a:t>
            </a:r>
            <a:r>
              <a:rPr lang="en-GB" baseline="0" dirty="0"/>
              <a:t> more information on the target please see the Zero Waste Scotland website.</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24755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9A60-51AB-4538-932C-3631EFF38F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3975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PowerPoint is designed to set the scene for your learners and can be edited to suit the needs of your lesson.</a:t>
            </a:r>
          </a:p>
          <a:p>
            <a:endParaRPr lang="en-GB" dirty="0"/>
          </a:p>
          <a:p>
            <a:r>
              <a:rPr lang="en-GB" dirty="0"/>
              <a:t>The 600,000 tonnes figure refers to both avoidable and unavoidable food waste. Avoidable food waste is what this lesson focuses on and included food that could have been eaten. Unavoidable food waste includes things like apple cores, skins and peelings – in other words food that couldn’t have been eaten.</a:t>
            </a:r>
          </a:p>
          <a:p>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828080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More than half’ refers to the avoidable food waste as opposed to unavoidable food waste.</a:t>
            </a:r>
          </a:p>
          <a:p>
            <a:endParaRPr lang="en-GB" dirty="0"/>
          </a:p>
          <a:p>
            <a:r>
              <a:rPr lang="en-GB" dirty="0"/>
              <a:t>Ask your learners how big they think Murrayfield stadium is? Has anyone ever been?</a:t>
            </a:r>
          </a:p>
          <a:p>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698183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figures are calculated for 1 year and are Scottish specific.</a:t>
            </a:r>
          </a:p>
          <a:p>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39531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44A4A-FE17-2B4B-93C0-F9CFA9DD5970}"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754311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696253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money that could be saved if the food was eaten instead of being thrown away. The average household in Scotland could save £460, for an individual this is £200 and for a family of 4 the potential savings rise to £700.</a:t>
            </a:r>
          </a:p>
          <a:p>
            <a:endParaRPr lang="en-GB" dirty="0"/>
          </a:p>
          <a:p>
            <a:r>
              <a:rPr lang="en-GB" dirty="0"/>
              <a:t>On a national level, Scottish households waste £1.1 billion worth of food every year.</a:t>
            </a:r>
          </a:p>
          <a:p>
            <a:endParaRPr lang="en-GB" dirty="0"/>
          </a:p>
        </p:txBody>
      </p:sp>
      <p:sp>
        <p:nvSpPr>
          <p:cNvPr id="4" name="Slide Number Placeholder 3"/>
          <p:cNvSpPr>
            <a:spLocks noGrp="1"/>
          </p:cNvSpPr>
          <p:nvPr>
            <p:ph type="sldNum" sz="quarter" idx="10"/>
          </p:nvPr>
        </p:nvSpPr>
        <p:spPr/>
        <p:txBody>
          <a:bodyPr/>
          <a:lstStyle/>
          <a:p>
            <a:fld id="{E6544A4A-FE17-2B4B-93C0-F9CFA9DD5970}"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874481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44A4A-FE17-2B4B-93C0-F9CFA9DD5970}" type="slidenum">
              <a:rPr lang="en-US" smtClean="0"/>
              <a:t>9</a:t>
            </a:fld>
            <a:endParaRPr lang="en-US"/>
          </a:p>
        </p:txBody>
      </p:sp>
    </p:spTree>
    <p:extLst>
      <p:ext uri="{BB962C8B-B14F-4D97-AF65-F5344CB8AC3E}">
        <p14:creationId xmlns:p14="http://schemas.microsoft.com/office/powerpoint/2010/main" val="1928186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Tell learners that these </a:t>
            </a:r>
            <a:r>
              <a:rPr lang="en-GB" baseline="0" dirty="0"/>
              <a:t>gases can be harnessed in facilities such as </a:t>
            </a:r>
            <a:r>
              <a:rPr lang="en-GB" baseline="0" dirty="0" err="1"/>
              <a:t>theo</a:t>
            </a:r>
            <a:r>
              <a:rPr lang="en-GB" baseline="0" dirty="0"/>
              <a:t> ne built by Aberdeen City, improving recycling, reducing landfill and generating energy </a:t>
            </a:r>
          </a:p>
          <a:p>
            <a:endParaRPr lang="en-GB" baseline="0" dirty="0"/>
          </a:p>
          <a:p>
            <a:r>
              <a:rPr lang="en-GB" baseline="0" dirty="0"/>
              <a:t>If your learners have had previous teaching about climate change and other environmental topics it might be worth bringing this into the discussion to enhance their understanding.</a:t>
            </a:r>
          </a:p>
          <a:p>
            <a:endParaRPr lang="en-GB" baseline="0" dirty="0"/>
          </a:p>
          <a:p>
            <a:r>
              <a:rPr lang="en-GB" baseline="0" dirty="0"/>
              <a:t>Emphasise that if wasted food is put in the recycling bin these nasty gases are contained and used for other things but if wasted food is put in the rubbish bin the gases can escape into the atmosphere where they can cause harm.</a:t>
            </a:r>
            <a:endParaRPr lang="en-GB" dirty="0"/>
          </a:p>
        </p:txBody>
      </p:sp>
      <p:sp>
        <p:nvSpPr>
          <p:cNvPr id="4" name="Slide Number Placeholder 3"/>
          <p:cNvSpPr>
            <a:spLocks noGrp="1"/>
          </p:cNvSpPr>
          <p:nvPr>
            <p:ph type="sldNum" sz="quarter" idx="10"/>
          </p:nvPr>
        </p:nvSpPr>
        <p:spPr/>
        <p:txBody>
          <a:bodyPr/>
          <a:lstStyle/>
          <a:p>
            <a:fld id="{88FD9A60-51AB-4538-932C-3631EFF38F13}" type="slidenum">
              <a:rPr lang="en-GB" smtClean="0"/>
              <a:t>10</a:t>
            </a:fld>
            <a:endParaRPr lang="en-GB"/>
          </a:p>
        </p:txBody>
      </p:sp>
    </p:spTree>
    <p:extLst>
      <p:ext uri="{BB962C8B-B14F-4D97-AF65-F5344CB8AC3E}">
        <p14:creationId xmlns:p14="http://schemas.microsoft.com/office/powerpoint/2010/main" val="707804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337462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125220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635598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22853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99961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903727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93F0CE-DECC-E24F-A14B-8D14B0F387AC}" type="datetimeFigureOut">
              <a:rPr lang="en-US" smtClean="0"/>
              <a:t>2/21/2021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582143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93F0CE-DECC-E24F-A14B-8D14B0F387AC}" type="datetimeFigureOut">
              <a:rPr lang="en-US" smtClean="0"/>
              <a:t>2/21/2021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46829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93F0CE-DECC-E24F-A14B-8D14B0F387AC}" type="datetimeFigureOut">
              <a:rPr lang="en-US" smtClean="0"/>
              <a:t>2/21/2021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08376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11341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85188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93F0CE-DECC-E24F-A14B-8D14B0F387AC}" type="datetimeFigureOut">
              <a:rPr lang="en-US" smtClean="0"/>
              <a:t>2/21/2021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04ED4D-5826-0042-80E2-53EDDB01B7C2}" type="slidenum">
              <a:rPr lang="en-US" smtClean="0"/>
              <a:t>‹#›</a:t>
            </a:fld>
            <a:endParaRPr lang="en-US"/>
          </a:p>
        </p:txBody>
      </p:sp>
    </p:spTree>
    <p:extLst>
      <p:ext uri="{BB962C8B-B14F-4D97-AF65-F5344CB8AC3E}">
        <p14:creationId xmlns:p14="http://schemas.microsoft.com/office/powerpoint/2010/main" val="20008796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gif"/><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6.JPG"/><Relationship Id="rId4" Type="http://schemas.openxmlformats.org/officeDocument/2006/relationships/image" Target="../media/image1.gif"/></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12.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gif"/></Relationships>
</file>

<file path=ppt/slides/_rels/slide1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3.png"/><Relationship Id="rId4" Type="http://schemas.openxmlformats.org/officeDocument/2006/relationships/image" Target="../media/image22.jpg"/></Relationships>
</file>

<file path=ppt/slides/_rels/slide1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diagramLayout" Target="../diagrams/layout1.xml"/><Relationship Id="rId7" Type="http://schemas.openxmlformats.org/officeDocument/2006/relationships/image" Target="../media/image31.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gif"/></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8.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gi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5564" y="5609317"/>
            <a:ext cx="1090308" cy="1090308"/>
          </a:xfrm>
          <a:prstGeom prst="rect">
            <a:avLst/>
          </a:prstGeom>
        </p:spPr>
      </p:pic>
      <p:pic>
        <p:nvPicPr>
          <p:cNvPr id="6" name="Picture 5">
            <a:extLst>
              <a:ext uri="{FF2B5EF4-FFF2-40B4-BE49-F238E27FC236}">
                <a16:creationId xmlns:a16="http://schemas.microsoft.com/office/drawing/2014/main" id="{AD65439C-ADF3-49BE-8623-9619F0706DB2}"/>
              </a:ext>
            </a:extLst>
          </p:cNvPr>
          <p:cNvPicPr>
            <a:picLocks noChangeAspect="1"/>
          </p:cNvPicPr>
          <p:nvPr/>
        </p:nvPicPr>
        <p:blipFill>
          <a:blip r:embed="rId4"/>
          <a:stretch>
            <a:fillRect/>
          </a:stretch>
        </p:blipFill>
        <p:spPr>
          <a:xfrm>
            <a:off x="6620255" y="351536"/>
            <a:ext cx="2295615" cy="2013765"/>
          </a:xfrm>
          <a:prstGeom prst="rect">
            <a:avLst/>
          </a:prstGeom>
        </p:spPr>
      </p:pic>
      <p:sp>
        <p:nvSpPr>
          <p:cNvPr id="2" name="TextBox 1">
            <a:extLst>
              <a:ext uri="{FF2B5EF4-FFF2-40B4-BE49-F238E27FC236}">
                <a16:creationId xmlns:a16="http://schemas.microsoft.com/office/drawing/2014/main" id="{1F48D82C-1E63-420F-B2F5-7A8193C2B7D8}"/>
              </a:ext>
            </a:extLst>
          </p:cNvPr>
          <p:cNvSpPr txBox="1"/>
          <p:nvPr/>
        </p:nvSpPr>
        <p:spPr>
          <a:xfrm>
            <a:off x="707136" y="1211139"/>
            <a:ext cx="5803392"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This Learning Material is provided on behalf of Aberdeen City Council as part of the Community Benefits programme for the ACC Anaerobic Digestion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It is free to download and free to use for educational purposes.   Some material and images are copyright.  Y</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can personalise the presentation and make it even more relevant for your audience.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Sponsors and associates proud to be part of this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Thoeni</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Industriebetriebe</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GmbH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Zero Waste Scotland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Target Renewables Ltd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ADFE306D-242D-4F90-A7E8-8FA309B6045E}"/>
              </a:ext>
            </a:extLst>
          </p:cNvPr>
          <p:cNvPicPr>
            <a:picLocks noChangeAspect="1"/>
          </p:cNvPicPr>
          <p:nvPr/>
        </p:nvPicPr>
        <p:blipFill>
          <a:blip r:embed="rId5"/>
          <a:stretch>
            <a:fillRect/>
          </a:stretch>
        </p:blipFill>
        <p:spPr>
          <a:xfrm>
            <a:off x="386624" y="5522975"/>
            <a:ext cx="1176649" cy="1176649"/>
          </a:xfrm>
          <a:prstGeom prst="rect">
            <a:avLst/>
          </a:prstGeom>
        </p:spPr>
      </p:pic>
      <p:pic>
        <p:nvPicPr>
          <p:cNvPr id="10" name="Picture 9">
            <a:extLst>
              <a:ext uri="{FF2B5EF4-FFF2-40B4-BE49-F238E27FC236}">
                <a16:creationId xmlns:a16="http://schemas.microsoft.com/office/drawing/2014/main" id="{434E7B1C-323F-4BE4-9D6F-0623AD6D5F83}"/>
              </a:ext>
            </a:extLst>
          </p:cNvPr>
          <p:cNvPicPr>
            <a:picLocks noChangeAspect="1"/>
          </p:cNvPicPr>
          <p:nvPr/>
        </p:nvPicPr>
        <p:blipFill>
          <a:blip r:embed="rId6"/>
          <a:stretch>
            <a:fillRect/>
          </a:stretch>
        </p:blipFill>
        <p:spPr>
          <a:xfrm>
            <a:off x="1976575" y="5937840"/>
            <a:ext cx="2837551" cy="420165"/>
          </a:xfrm>
          <a:prstGeom prst="rect">
            <a:avLst/>
          </a:prstGeom>
        </p:spPr>
      </p:pic>
      <p:pic>
        <p:nvPicPr>
          <p:cNvPr id="12" name="Picture 11">
            <a:extLst>
              <a:ext uri="{FF2B5EF4-FFF2-40B4-BE49-F238E27FC236}">
                <a16:creationId xmlns:a16="http://schemas.microsoft.com/office/drawing/2014/main" id="{5F2D4E98-908B-43A7-9B9E-32FF1D4C890A}"/>
              </a:ext>
            </a:extLst>
          </p:cNvPr>
          <p:cNvPicPr>
            <a:picLocks noChangeAspect="1"/>
          </p:cNvPicPr>
          <p:nvPr/>
        </p:nvPicPr>
        <p:blipFill>
          <a:blip r:embed="rId7"/>
          <a:stretch>
            <a:fillRect/>
          </a:stretch>
        </p:blipFill>
        <p:spPr>
          <a:xfrm>
            <a:off x="5474452" y="5901264"/>
            <a:ext cx="2072152" cy="605200"/>
          </a:xfrm>
          <a:prstGeom prst="rect">
            <a:avLst/>
          </a:prstGeom>
        </p:spPr>
      </p:pic>
      <p:pic>
        <p:nvPicPr>
          <p:cNvPr id="9" name="Picture 8">
            <a:extLst>
              <a:ext uri="{FF2B5EF4-FFF2-40B4-BE49-F238E27FC236}">
                <a16:creationId xmlns:a16="http://schemas.microsoft.com/office/drawing/2014/main" id="{C6BCA223-88CE-42FE-9175-3C24D9DE71FE}"/>
              </a:ext>
            </a:extLst>
          </p:cNvPr>
          <p:cNvPicPr>
            <a:picLocks noChangeAspect="1"/>
          </p:cNvPicPr>
          <p:nvPr/>
        </p:nvPicPr>
        <p:blipFill>
          <a:blip r:embed="rId8"/>
          <a:stretch>
            <a:fillRect/>
          </a:stretch>
        </p:blipFill>
        <p:spPr>
          <a:xfrm>
            <a:off x="6620255" y="2566448"/>
            <a:ext cx="2295615" cy="1530093"/>
          </a:xfrm>
          <a:prstGeom prst="rect">
            <a:avLst/>
          </a:prstGeom>
        </p:spPr>
      </p:pic>
    </p:spTree>
    <p:extLst>
      <p:ext uri="{BB962C8B-B14F-4D97-AF65-F5344CB8AC3E}">
        <p14:creationId xmlns:p14="http://schemas.microsoft.com/office/powerpoint/2010/main" val="37684580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7E3DB"/>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CE26CCC-20BE-4604-BBEF-5EF1EC7A852A}"/>
              </a:ext>
            </a:extLst>
          </p:cNvPr>
          <p:cNvPicPr>
            <a:picLocks noChangeAspect="1"/>
          </p:cNvPicPr>
          <p:nvPr/>
        </p:nvPicPr>
        <p:blipFill>
          <a:blip r:embed="rId3"/>
          <a:stretch>
            <a:fillRect/>
          </a:stretch>
        </p:blipFill>
        <p:spPr>
          <a:xfrm>
            <a:off x="2857500" y="1714500"/>
            <a:ext cx="3429000" cy="3429000"/>
          </a:xfrm>
          <a:prstGeom prst="rect">
            <a:avLst/>
          </a:prstGeom>
        </p:spPr>
      </p:pic>
      <p:sp>
        <p:nvSpPr>
          <p:cNvPr id="5" name="Rounded Rectangular Callout 4"/>
          <p:cNvSpPr>
            <a:spLocks noChangeAspect="1"/>
          </p:cNvSpPr>
          <p:nvPr/>
        </p:nvSpPr>
        <p:spPr>
          <a:xfrm>
            <a:off x="853896" y="382706"/>
            <a:ext cx="4320000"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a:spcAft>
                <a:spcPts val="25"/>
              </a:spcAft>
            </a:pPr>
            <a:r>
              <a:rPr lang="en-US" b="1" dirty="0">
                <a:solidFill>
                  <a:schemeClr val="bg1"/>
                </a:solidFill>
                <a:latin typeface="Arial" charset="0"/>
                <a:ea typeface="Arial" charset="0"/>
                <a:cs typeface="Arial" charset="0"/>
              </a:rPr>
              <a:t>BUT when food goes to a digestion facility </a:t>
            </a:r>
            <a:r>
              <a:rPr lang="en-US" dirty="0">
                <a:solidFill>
                  <a:schemeClr val="bg1"/>
                </a:solidFill>
                <a:latin typeface="Arial" charset="0"/>
                <a:ea typeface="Arial" charset="0"/>
                <a:cs typeface="Arial" charset="0"/>
              </a:rPr>
              <a:t>it captures energy-rich gases instead and helps make a happy planet </a:t>
            </a:r>
            <a:r>
              <a:rPr lang="en-US" dirty="0">
                <a:solidFill>
                  <a:schemeClr val="bg1"/>
                </a:solidFill>
                <a:latin typeface="Arial" charset="0"/>
                <a:ea typeface="Arial" charset="0"/>
                <a:cs typeface="Arial" charset="0"/>
                <a:sym typeface="Wingdings" panose="05000000000000000000" pitchFamily="2" charset="2"/>
              </a:rPr>
              <a:t></a:t>
            </a: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10" name="Picture 9">
            <a:extLst>
              <a:ext uri="{FF2B5EF4-FFF2-40B4-BE49-F238E27FC236}">
                <a16:creationId xmlns:a16="http://schemas.microsoft.com/office/drawing/2014/main" id="{9871B124-A353-44C7-A9D0-B5BB92086B9A}"/>
              </a:ext>
            </a:extLst>
          </p:cNvPr>
          <p:cNvPicPr>
            <a:picLocks noChangeAspect="1"/>
          </p:cNvPicPr>
          <p:nvPr/>
        </p:nvPicPr>
        <p:blipFill>
          <a:blip r:embed="rId5"/>
          <a:stretch>
            <a:fillRect/>
          </a:stretch>
        </p:blipFill>
        <p:spPr>
          <a:xfrm>
            <a:off x="228129" y="4016593"/>
            <a:ext cx="3510261" cy="2340174"/>
          </a:xfrm>
          <a:prstGeom prst="rect">
            <a:avLst/>
          </a:prstGeom>
        </p:spPr>
      </p:pic>
      <p:pic>
        <p:nvPicPr>
          <p:cNvPr id="8" name="Picture 7">
            <a:extLst>
              <a:ext uri="{FF2B5EF4-FFF2-40B4-BE49-F238E27FC236}">
                <a16:creationId xmlns:a16="http://schemas.microsoft.com/office/drawing/2014/main" id="{3AD89E1A-FA5D-49E7-B622-2BA0A1C3EACF}"/>
              </a:ext>
            </a:extLst>
          </p:cNvPr>
          <p:cNvPicPr>
            <a:picLocks noChangeAspect="1"/>
          </p:cNvPicPr>
          <p:nvPr/>
        </p:nvPicPr>
        <p:blipFill>
          <a:blip r:embed="rId6"/>
          <a:stretch>
            <a:fillRect/>
          </a:stretch>
        </p:blipFill>
        <p:spPr>
          <a:xfrm>
            <a:off x="5906865" y="351536"/>
            <a:ext cx="3009006" cy="2639568"/>
          </a:xfrm>
          <a:prstGeom prst="rect">
            <a:avLst/>
          </a:prstGeom>
        </p:spPr>
      </p:pic>
    </p:spTree>
    <p:extLst>
      <p:ext uri="{BB962C8B-B14F-4D97-AF65-F5344CB8AC3E}">
        <p14:creationId xmlns:p14="http://schemas.microsoft.com/office/powerpoint/2010/main" val="17918472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34845"/>
            <a:ext cx="9144000" cy="2110815"/>
          </a:xfrm>
          <a:prstGeom prst="rect">
            <a:avLst/>
          </a:prstGeom>
        </p:spPr>
      </p:pic>
      <p:sp>
        <p:nvSpPr>
          <p:cNvPr id="10" name="Rounded Rectangular Callout 4"/>
          <p:cNvSpPr>
            <a:spLocks noChangeAspect="1"/>
          </p:cNvSpPr>
          <p:nvPr/>
        </p:nvSpPr>
        <p:spPr>
          <a:xfrm>
            <a:off x="612913" y="601200"/>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If we saved all the avoidable food waste </a:t>
            </a:r>
            <a:r>
              <a:rPr lang="en-US" dirty="0">
                <a:solidFill>
                  <a:schemeClr val="bg1"/>
                </a:solidFill>
                <a:latin typeface="Arial" charset="0"/>
                <a:ea typeface="Arial" charset="0"/>
                <a:cs typeface="Arial" charset="0"/>
              </a:rPr>
              <a:t>from the bin in Scotland...</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11" name="Rounded Rectangular Callout 4"/>
          <p:cNvSpPr>
            <a:spLocks noChangeAspect="1"/>
          </p:cNvSpPr>
          <p:nvPr/>
        </p:nvSpPr>
        <p:spPr>
          <a:xfrm flipH="1">
            <a:off x="5419509" y="1609336"/>
            <a:ext cx="3153849"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...it would have the same positive environmental impact </a:t>
            </a:r>
            <a:r>
              <a:rPr lang="en-US" dirty="0">
                <a:solidFill>
                  <a:schemeClr val="bg1"/>
                </a:solidFill>
                <a:latin typeface="Arial" charset="0"/>
                <a:ea typeface="Arial" charset="0"/>
                <a:cs typeface="Arial" charset="0"/>
              </a:rPr>
              <a:t>as taking 1 in 4 cars off the road</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9847" y="5943600"/>
            <a:ext cx="756024" cy="756024"/>
          </a:xfrm>
          <a:prstGeom prst="rect">
            <a:avLst/>
          </a:prstGeom>
        </p:spPr>
      </p:pic>
    </p:spTree>
    <p:extLst>
      <p:ext uri="{BB962C8B-B14F-4D97-AF65-F5344CB8AC3E}">
        <p14:creationId xmlns:p14="http://schemas.microsoft.com/office/powerpoint/2010/main" val="1530285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sp>
        <p:nvSpPr>
          <p:cNvPr id="8" name="Rounded Rectangular Callout 4"/>
          <p:cNvSpPr>
            <a:spLocks noChangeAspect="1"/>
          </p:cNvSpPr>
          <p:nvPr/>
        </p:nvSpPr>
        <p:spPr>
          <a:xfrm flipH="1">
            <a:off x="5841211" y="2288604"/>
            <a:ext cx="2548702"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...what can </a:t>
            </a:r>
            <a:r>
              <a:rPr lang="en-US" dirty="0">
                <a:solidFill>
                  <a:schemeClr val="bg1"/>
                </a:solidFill>
                <a:latin typeface="Arial" charset="0"/>
                <a:ea typeface="Arial" charset="0"/>
                <a:cs typeface="Arial" charset="0"/>
              </a:rPr>
              <a:t>you do to help?</a:t>
            </a:r>
          </a:p>
          <a:p>
            <a:pPr>
              <a:spcAft>
                <a:spcPts val="25"/>
              </a:spcAft>
            </a:pPr>
            <a:endParaRPr lang="en-US"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a:off x="612913" y="601200"/>
            <a:ext cx="3283584"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The Scottish Government has pledged </a:t>
            </a:r>
            <a:r>
              <a:rPr lang="en-US" dirty="0">
                <a:solidFill>
                  <a:schemeClr val="bg1"/>
                </a:solidFill>
                <a:latin typeface="Arial" charset="0"/>
                <a:ea typeface="Arial" charset="0"/>
                <a:cs typeface="Arial" charset="0"/>
              </a:rPr>
              <a:t>to reduce food waste in Scotland by 33%</a:t>
            </a:r>
          </a:p>
          <a:p>
            <a:pPr>
              <a:spcAft>
                <a:spcPts val="25"/>
              </a:spcAft>
            </a:pPr>
            <a:r>
              <a:rPr lang="en-US" dirty="0">
                <a:solidFill>
                  <a:schemeClr val="bg1"/>
                </a:solidFill>
                <a:latin typeface="Arial" charset="0"/>
                <a:ea typeface="Arial" charset="0"/>
                <a:cs typeface="Arial" charset="0"/>
              </a:rPr>
              <a:t>by 2025...</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2840" y="1991502"/>
            <a:ext cx="4721380" cy="432793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9847" y="5943600"/>
            <a:ext cx="756024" cy="756024"/>
          </a:xfrm>
          <a:prstGeom prst="rect">
            <a:avLst/>
          </a:prstGeom>
        </p:spPr>
      </p:pic>
    </p:spTree>
    <p:extLst>
      <p:ext uri="{BB962C8B-B14F-4D97-AF65-F5344CB8AC3E}">
        <p14:creationId xmlns:p14="http://schemas.microsoft.com/office/powerpoint/2010/main" val="1370916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sp>
        <p:nvSpPr>
          <p:cNvPr id="3" name="Speech Bubble: Oval 2">
            <a:extLst>
              <a:ext uri="{FF2B5EF4-FFF2-40B4-BE49-F238E27FC236}">
                <a16:creationId xmlns:a16="http://schemas.microsoft.com/office/drawing/2014/main" id="{09D870B4-26E5-4AF7-B993-A4528EA3CDD8}"/>
              </a:ext>
            </a:extLst>
          </p:cNvPr>
          <p:cNvSpPr/>
          <p:nvPr/>
        </p:nvSpPr>
        <p:spPr>
          <a:xfrm>
            <a:off x="2657858" y="1073054"/>
            <a:ext cx="3637054" cy="2617338"/>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ular Callout 4"/>
          <p:cNvSpPr>
            <a:spLocks noChangeAspect="1"/>
          </p:cNvSpPr>
          <p:nvPr/>
        </p:nvSpPr>
        <p:spPr>
          <a:xfrm flipH="1">
            <a:off x="5989157" y="4897836"/>
            <a:ext cx="2548702"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marL="0" marR="0" lvl="0" indent="0" algn="l" defTabSz="914400" rtl="0" eaLnBrk="1" fontAlgn="auto" latinLnBrk="0" hangingPunct="1">
              <a:lnSpc>
                <a:spcPct val="100000"/>
              </a:lnSpc>
              <a:spcBef>
                <a:spcPts val="0"/>
              </a:spcBef>
              <a:spcAft>
                <a:spcPts val="25"/>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charset="0"/>
                <a:ea typeface="Arial" charset="0"/>
                <a:cs typeface="Arial" charset="0"/>
              </a:rPr>
              <a:t>...what can </a:t>
            </a:r>
            <a:r>
              <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rPr>
              <a:t>you do to help? </a:t>
            </a:r>
            <a:r>
              <a:rPr kumimoji="0" lang="en-US" sz="1800" b="0" i="0" u="none" strike="noStrike" kern="1200" cap="none" spc="0" normalizeH="0" baseline="0" noProof="0">
                <a:ln>
                  <a:noFill/>
                </a:ln>
                <a:solidFill>
                  <a:prstClr val="white"/>
                </a:solidFill>
                <a:effectLst/>
                <a:uLnTx/>
                <a:uFillTx/>
                <a:latin typeface="Arial" charset="0"/>
                <a:ea typeface="Arial" charset="0"/>
                <a:cs typeface="Arial" charset="0"/>
              </a:rPr>
              <a:t>……….</a:t>
            </a: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sp>
        <p:nvSpPr>
          <p:cNvPr id="9" name="Rounded Rectangular Callout 4"/>
          <p:cNvSpPr>
            <a:spLocks noChangeAspect="1"/>
          </p:cNvSpPr>
          <p:nvPr/>
        </p:nvSpPr>
        <p:spPr>
          <a:xfrm>
            <a:off x="310995" y="330944"/>
            <a:ext cx="3283584"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marL="0" marR="0" lvl="0" indent="0" algn="l" defTabSz="914400" rtl="0" eaLnBrk="1" fontAlgn="auto" latinLnBrk="0" hangingPunct="1">
              <a:lnSpc>
                <a:spcPct val="100000"/>
              </a:lnSpc>
              <a:spcBef>
                <a:spcPts val="0"/>
              </a:spcBef>
              <a:spcAft>
                <a:spcPts val="25"/>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charset="0"/>
                <a:ea typeface="Arial" charset="0"/>
                <a:cs typeface="Arial" charset="0"/>
              </a:rPr>
              <a:t>The Scottish Government has pledged </a:t>
            </a:r>
            <a:r>
              <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rPr>
              <a:t>to reduce food waste in Scotland by 33%</a:t>
            </a:r>
          </a:p>
          <a:p>
            <a:pPr marL="0" marR="0" lvl="0" indent="0" algn="l" defTabSz="914400" rtl="0" eaLnBrk="1" fontAlgn="auto" latinLnBrk="0" hangingPunct="1">
              <a:lnSpc>
                <a:spcPct val="100000"/>
              </a:lnSpc>
              <a:spcBef>
                <a:spcPts val="0"/>
              </a:spcBef>
              <a:spcAft>
                <a:spcPts val="25"/>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rPr>
              <a:t>by 2025...</a:t>
            </a: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pic>
        <p:nvPicPr>
          <p:cNvPr id="12" name="Picture 11"/>
          <p:cNvPicPr>
            <a:picLocks noChangeAspect="1"/>
          </p:cNvPicPr>
          <p:nvPr/>
        </p:nvPicPr>
        <p:blipFill>
          <a:blip r:embed="rId3"/>
          <a:srcRect/>
          <a:stretch/>
        </p:blipFill>
        <p:spPr>
          <a:xfrm>
            <a:off x="612913" y="4067155"/>
            <a:ext cx="4721380" cy="202980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9847" y="5943600"/>
            <a:ext cx="756024" cy="756024"/>
          </a:xfrm>
          <a:prstGeom prst="rect">
            <a:avLst/>
          </a:prstGeom>
        </p:spPr>
      </p:pic>
      <p:pic>
        <p:nvPicPr>
          <p:cNvPr id="7" name="Picture 6">
            <a:extLst>
              <a:ext uri="{FF2B5EF4-FFF2-40B4-BE49-F238E27FC236}">
                <a16:creationId xmlns:a16="http://schemas.microsoft.com/office/drawing/2014/main" id="{F09184BD-88E6-4F6C-B79F-999C388EF4C9}"/>
              </a:ext>
            </a:extLst>
          </p:cNvPr>
          <p:cNvPicPr>
            <a:picLocks noChangeAspect="1"/>
          </p:cNvPicPr>
          <p:nvPr/>
        </p:nvPicPr>
        <p:blipFill>
          <a:blip r:embed="rId5"/>
          <a:stretch>
            <a:fillRect/>
          </a:stretch>
        </p:blipFill>
        <p:spPr>
          <a:xfrm>
            <a:off x="6486143" y="351536"/>
            <a:ext cx="2429727" cy="2131411"/>
          </a:xfrm>
          <a:prstGeom prst="rect">
            <a:avLst/>
          </a:prstGeom>
        </p:spPr>
      </p:pic>
      <p:sp>
        <p:nvSpPr>
          <p:cNvPr id="2" name="TextBox 1">
            <a:extLst>
              <a:ext uri="{FF2B5EF4-FFF2-40B4-BE49-F238E27FC236}">
                <a16:creationId xmlns:a16="http://schemas.microsoft.com/office/drawing/2014/main" id="{FC6CF699-A899-4F47-81B3-E4D0BA1671E1}"/>
              </a:ext>
            </a:extLst>
          </p:cNvPr>
          <p:cNvSpPr txBox="1"/>
          <p:nvPr/>
        </p:nvSpPr>
        <p:spPr>
          <a:xfrm>
            <a:off x="3317220" y="1744283"/>
            <a:ext cx="2624222" cy="1477328"/>
          </a:xfrm>
          <a:prstGeom prst="rect">
            <a:avLst/>
          </a:prstGeom>
          <a:noFill/>
        </p:spPr>
        <p:txBody>
          <a:bodyPr wrap="square" rtlCol="0">
            <a:spAutoFit/>
          </a:bodyPr>
          <a:lstStyle/>
          <a:p>
            <a:r>
              <a:rPr lang="en-GB" b="1" dirty="0">
                <a:solidFill>
                  <a:schemeClr val="bg1"/>
                </a:solidFill>
              </a:rPr>
              <a:t>Aberdeen City Council has built a state-of-the-art digestion facility to process food waste to generate valuable energy</a:t>
            </a:r>
          </a:p>
        </p:txBody>
      </p:sp>
    </p:spTree>
    <p:extLst>
      <p:ext uri="{BB962C8B-B14F-4D97-AF65-F5344CB8AC3E}">
        <p14:creationId xmlns:p14="http://schemas.microsoft.com/office/powerpoint/2010/main" val="4128858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5127" y="735147"/>
            <a:ext cx="6786811" cy="5580743"/>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9847" y="5943600"/>
            <a:ext cx="756024" cy="756024"/>
          </a:xfrm>
          <a:prstGeom prst="rect">
            <a:avLst/>
          </a:prstGeom>
        </p:spPr>
      </p:pic>
    </p:spTree>
    <p:extLst>
      <p:ext uri="{BB962C8B-B14F-4D97-AF65-F5344CB8AC3E}">
        <p14:creationId xmlns:p14="http://schemas.microsoft.com/office/powerpoint/2010/main" val="312667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4993" y="735147"/>
            <a:ext cx="6487078" cy="5580743"/>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9847" y="5943600"/>
            <a:ext cx="756024" cy="756024"/>
          </a:xfrm>
          <a:prstGeom prst="rect">
            <a:avLst/>
          </a:prstGeom>
        </p:spPr>
      </p:pic>
    </p:spTree>
    <p:extLst>
      <p:ext uri="{BB962C8B-B14F-4D97-AF65-F5344CB8AC3E}">
        <p14:creationId xmlns:p14="http://schemas.microsoft.com/office/powerpoint/2010/main" val="5102501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6" name="Picture 5">
            <a:extLst>
              <a:ext uri="{FF2B5EF4-FFF2-40B4-BE49-F238E27FC236}">
                <a16:creationId xmlns:a16="http://schemas.microsoft.com/office/drawing/2014/main" id="{1BD56BEE-B347-4528-B5F2-FF051816C627}"/>
              </a:ext>
            </a:extLst>
          </p:cNvPr>
          <p:cNvPicPr>
            <a:picLocks noChangeAspect="1"/>
          </p:cNvPicPr>
          <p:nvPr/>
        </p:nvPicPr>
        <p:blipFill>
          <a:blip r:embed="rId4"/>
          <a:stretch>
            <a:fillRect/>
          </a:stretch>
        </p:blipFill>
        <p:spPr>
          <a:xfrm>
            <a:off x="2637829" y="2639172"/>
            <a:ext cx="3940979" cy="2542700"/>
          </a:xfrm>
          <a:prstGeom prst="rect">
            <a:avLst/>
          </a:prstGeom>
          <a:ln>
            <a:solidFill>
              <a:schemeClr val="accent6">
                <a:lumMod val="75000"/>
              </a:schemeClr>
            </a:solidFill>
          </a:ln>
        </p:spPr>
      </p:pic>
      <p:sp>
        <p:nvSpPr>
          <p:cNvPr id="7" name="TextBox 6">
            <a:extLst>
              <a:ext uri="{FF2B5EF4-FFF2-40B4-BE49-F238E27FC236}">
                <a16:creationId xmlns:a16="http://schemas.microsoft.com/office/drawing/2014/main" id="{696988FC-256D-4EB3-AFEC-54DFD6AD3960}"/>
              </a:ext>
            </a:extLst>
          </p:cNvPr>
          <p:cNvSpPr txBox="1"/>
          <p:nvPr/>
        </p:nvSpPr>
        <p:spPr>
          <a:xfrm>
            <a:off x="511494" y="5364480"/>
            <a:ext cx="790569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The Aberdeen City Anaerobic Digesters take your food waste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 and turn it into valuable energy and fertilizer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to grow more food and power our city</a:t>
            </a:r>
          </a:p>
        </p:txBody>
      </p:sp>
      <p:pic>
        <p:nvPicPr>
          <p:cNvPr id="8" name="Picture 7">
            <a:extLst>
              <a:ext uri="{FF2B5EF4-FFF2-40B4-BE49-F238E27FC236}">
                <a16:creationId xmlns:a16="http://schemas.microsoft.com/office/drawing/2014/main" id="{6279AE71-241F-4AAA-A300-131C96A24C69}"/>
              </a:ext>
            </a:extLst>
          </p:cNvPr>
          <p:cNvPicPr>
            <a:picLocks noChangeAspect="1"/>
          </p:cNvPicPr>
          <p:nvPr/>
        </p:nvPicPr>
        <p:blipFill>
          <a:blip r:embed="rId5"/>
          <a:stretch>
            <a:fillRect/>
          </a:stretch>
        </p:blipFill>
        <p:spPr>
          <a:xfrm>
            <a:off x="7948863" y="579029"/>
            <a:ext cx="864308" cy="757582"/>
          </a:xfrm>
          <a:prstGeom prst="rect">
            <a:avLst/>
          </a:prstGeom>
        </p:spPr>
      </p:pic>
      <p:sp>
        <p:nvSpPr>
          <p:cNvPr id="3" name="Arrow: Right 2">
            <a:extLst>
              <a:ext uri="{FF2B5EF4-FFF2-40B4-BE49-F238E27FC236}">
                <a16:creationId xmlns:a16="http://schemas.microsoft.com/office/drawing/2014/main" id="{F23FF01E-F80C-43F5-8F5D-7B90D33AFAD1}"/>
              </a:ext>
            </a:extLst>
          </p:cNvPr>
          <p:cNvSpPr/>
          <p:nvPr/>
        </p:nvSpPr>
        <p:spPr>
          <a:xfrm rot="7903307">
            <a:off x="6539421" y="4049831"/>
            <a:ext cx="106971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row: Right 9">
            <a:extLst>
              <a:ext uri="{FF2B5EF4-FFF2-40B4-BE49-F238E27FC236}">
                <a16:creationId xmlns:a16="http://schemas.microsoft.com/office/drawing/2014/main" id="{A60ED836-B5A8-4343-B8F3-031324C6E341}"/>
              </a:ext>
            </a:extLst>
          </p:cNvPr>
          <p:cNvSpPr/>
          <p:nvPr/>
        </p:nvSpPr>
        <p:spPr>
          <a:xfrm rot="3437208">
            <a:off x="6407144" y="1706914"/>
            <a:ext cx="1237524"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Right 10">
            <a:extLst>
              <a:ext uri="{FF2B5EF4-FFF2-40B4-BE49-F238E27FC236}">
                <a16:creationId xmlns:a16="http://schemas.microsoft.com/office/drawing/2014/main" id="{D9467126-A84C-4413-801F-54DC16338E62}"/>
              </a:ext>
            </a:extLst>
          </p:cNvPr>
          <p:cNvSpPr/>
          <p:nvPr/>
        </p:nvSpPr>
        <p:spPr>
          <a:xfrm>
            <a:off x="4957327" y="125885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row: Right 11">
            <a:extLst>
              <a:ext uri="{FF2B5EF4-FFF2-40B4-BE49-F238E27FC236}">
                <a16:creationId xmlns:a16="http://schemas.microsoft.com/office/drawing/2014/main" id="{9EF95D14-60A3-4A72-B1EF-C789DCABA3A8}"/>
              </a:ext>
            </a:extLst>
          </p:cNvPr>
          <p:cNvSpPr/>
          <p:nvPr/>
        </p:nvSpPr>
        <p:spPr>
          <a:xfrm>
            <a:off x="3133642" y="125001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Arrow: Right 12">
            <a:extLst>
              <a:ext uri="{FF2B5EF4-FFF2-40B4-BE49-F238E27FC236}">
                <a16:creationId xmlns:a16="http://schemas.microsoft.com/office/drawing/2014/main" id="{E31E0319-3378-462C-8FFE-1C68C8752594}"/>
              </a:ext>
            </a:extLst>
          </p:cNvPr>
          <p:cNvSpPr/>
          <p:nvPr/>
        </p:nvSpPr>
        <p:spPr>
          <a:xfrm rot="12036026">
            <a:off x="1287116" y="4242497"/>
            <a:ext cx="1244400"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Arrow: Right 13">
            <a:extLst>
              <a:ext uri="{FF2B5EF4-FFF2-40B4-BE49-F238E27FC236}">
                <a16:creationId xmlns:a16="http://schemas.microsoft.com/office/drawing/2014/main" id="{CEC90C34-6EC5-4DB1-B69A-37261DE66B47}"/>
              </a:ext>
            </a:extLst>
          </p:cNvPr>
          <p:cNvSpPr/>
          <p:nvPr/>
        </p:nvSpPr>
        <p:spPr>
          <a:xfrm rot="16200000">
            <a:off x="856427" y="2906888"/>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Arrow: Right 14">
            <a:extLst>
              <a:ext uri="{FF2B5EF4-FFF2-40B4-BE49-F238E27FC236}">
                <a16:creationId xmlns:a16="http://schemas.microsoft.com/office/drawing/2014/main" id="{44EA154A-9B71-40AA-9EEE-2CBEE491A49B}"/>
              </a:ext>
            </a:extLst>
          </p:cNvPr>
          <p:cNvSpPr/>
          <p:nvPr/>
        </p:nvSpPr>
        <p:spPr>
          <a:xfrm rot="18933889">
            <a:off x="1486921" y="1651120"/>
            <a:ext cx="125364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Arrow: Right 15">
            <a:extLst>
              <a:ext uri="{FF2B5EF4-FFF2-40B4-BE49-F238E27FC236}">
                <a16:creationId xmlns:a16="http://schemas.microsoft.com/office/drawing/2014/main" id="{691323E0-D450-4B66-BE78-A508AAD1CBD0}"/>
              </a:ext>
            </a:extLst>
          </p:cNvPr>
          <p:cNvSpPr/>
          <p:nvPr/>
        </p:nvSpPr>
        <p:spPr>
          <a:xfrm rot="5400000">
            <a:off x="7096400" y="2845941"/>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9818FCD3-9329-4D7D-B623-71F5F471A46C}"/>
              </a:ext>
            </a:extLst>
          </p:cNvPr>
          <p:cNvPicPr>
            <a:picLocks noChangeAspect="1"/>
          </p:cNvPicPr>
          <p:nvPr/>
        </p:nvPicPr>
        <p:blipFill>
          <a:blip r:embed="rId6"/>
          <a:stretch>
            <a:fillRect/>
          </a:stretch>
        </p:blipFill>
        <p:spPr>
          <a:xfrm>
            <a:off x="4911150" y="4677289"/>
            <a:ext cx="1503958" cy="222696"/>
          </a:xfrm>
          <a:prstGeom prst="rect">
            <a:avLst/>
          </a:prstGeom>
        </p:spPr>
      </p:pic>
    </p:spTree>
    <p:extLst>
      <p:ext uri="{BB962C8B-B14F-4D97-AF65-F5344CB8AC3E}">
        <p14:creationId xmlns:p14="http://schemas.microsoft.com/office/powerpoint/2010/main" val="25877948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CE4E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C9458-9DFC-4804-889A-F07EB28505E2}"/>
              </a:ext>
            </a:extLst>
          </p:cNvPr>
          <p:cNvSpPr>
            <a:spLocks noGrp="1"/>
          </p:cNvSpPr>
          <p:nvPr>
            <p:ph type="title"/>
          </p:nvPr>
        </p:nvSpPr>
        <p:spPr>
          <a:xfrm>
            <a:off x="226279" y="136325"/>
            <a:ext cx="7886700" cy="1325563"/>
          </a:xfrm>
        </p:spPr>
        <p:txBody>
          <a:bodyPr>
            <a:normAutofit/>
          </a:bodyPr>
          <a:lstStyle/>
          <a:p>
            <a:r>
              <a:rPr lang="en-GB" sz="3600" b="1" dirty="0"/>
              <a:t>The Aberdeen digesters are at the heart of recycling food waste</a:t>
            </a:r>
          </a:p>
        </p:txBody>
      </p:sp>
      <p:graphicFrame>
        <p:nvGraphicFramePr>
          <p:cNvPr id="4" name="Content Placeholder 3">
            <a:extLst>
              <a:ext uri="{FF2B5EF4-FFF2-40B4-BE49-F238E27FC236}">
                <a16:creationId xmlns:a16="http://schemas.microsoft.com/office/drawing/2014/main" id="{16CAE9D7-9D79-4124-8AB7-538A698D6977}"/>
              </a:ext>
            </a:extLst>
          </p:cNvPr>
          <p:cNvGraphicFramePr>
            <a:graphicFrameLocks noGrp="1"/>
          </p:cNvGraphicFramePr>
          <p:nvPr>
            <p:ph idx="1"/>
          </p:nvPr>
        </p:nvGraphicFramePr>
        <p:xfrm>
          <a:off x="628650" y="944880"/>
          <a:ext cx="8362950" cy="52320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FC3307E0-E21B-4E3A-BF1C-7700E31FDE61}"/>
              </a:ext>
            </a:extLst>
          </p:cNvPr>
          <p:cNvPicPr>
            <a:picLocks noChangeAspect="1"/>
          </p:cNvPicPr>
          <p:nvPr/>
        </p:nvPicPr>
        <p:blipFill>
          <a:blip r:embed="rId7"/>
          <a:stretch>
            <a:fillRect/>
          </a:stretch>
        </p:blipFill>
        <p:spPr>
          <a:xfrm>
            <a:off x="3503325" y="2941320"/>
            <a:ext cx="2519385" cy="1633837"/>
          </a:xfrm>
          <a:prstGeom prst="rect">
            <a:avLst/>
          </a:prstGeom>
          <a:solidFill>
            <a:schemeClr val="accent6">
              <a:lumMod val="75000"/>
            </a:schemeClr>
          </a:solidFill>
        </p:spPr>
      </p:pic>
      <p:pic>
        <p:nvPicPr>
          <p:cNvPr id="8" name="Picture 7">
            <a:extLst>
              <a:ext uri="{FF2B5EF4-FFF2-40B4-BE49-F238E27FC236}">
                <a16:creationId xmlns:a16="http://schemas.microsoft.com/office/drawing/2014/main" id="{EF89CA26-F0E5-42BB-A93B-CA1DD982AA39}"/>
              </a:ext>
            </a:extLst>
          </p:cNvPr>
          <p:cNvPicPr>
            <a:picLocks noChangeAspect="1"/>
          </p:cNvPicPr>
          <p:nvPr/>
        </p:nvPicPr>
        <p:blipFill>
          <a:blip r:embed="rId8"/>
          <a:stretch>
            <a:fillRect/>
          </a:stretch>
        </p:blipFill>
        <p:spPr>
          <a:xfrm>
            <a:off x="8052014" y="1342233"/>
            <a:ext cx="865707" cy="755970"/>
          </a:xfrm>
          <a:prstGeom prst="rect">
            <a:avLst/>
          </a:prstGeom>
        </p:spPr>
      </p:pic>
      <p:pic>
        <p:nvPicPr>
          <p:cNvPr id="10" name="Picture 9">
            <a:extLst>
              <a:ext uri="{FF2B5EF4-FFF2-40B4-BE49-F238E27FC236}">
                <a16:creationId xmlns:a16="http://schemas.microsoft.com/office/drawing/2014/main" id="{A155F3C1-3383-45E8-A630-A51D0F5B82FF}"/>
              </a:ext>
            </a:extLst>
          </p:cNvPr>
          <p:cNvPicPr>
            <a:picLocks noChangeAspect="1"/>
          </p:cNvPicPr>
          <p:nvPr/>
        </p:nvPicPr>
        <p:blipFill>
          <a:blip r:embed="rId9"/>
          <a:stretch>
            <a:fillRect/>
          </a:stretch>
        </p:blipFill>
        <p:spPr>
          <a:xfrm>
            <a:off x="8052014" y="5716675"/>
            <a:ext cx="926672" cy="920576"/>
          </a:xfrm>
          <a:prstGeom prst="rect">
            <a:avLst/>
          </a:prstGeom>
        </p:spPr>
      </p:pic>
      <p:sp>
        <p:nvSpPr>
          <p:cNvPr id="11" name="TextBox 10">
            <a:extLst>
              <a:ext uri="{FF2B5EF4-FFF2-40B4-BE49-F238E27FC236}">
                <a16:creationId xmlns:a16="http://schemas.microsoft.com/office/drawing/2014/main" id="{EA06F103-D44F-493C-9A5B-08161C79E3BC}"/>
              </a:ext>
            </a:extLst>
          </p:cNvPr>
          <p:cNvSpPr txBox="1"/>
          <p:nvPr/>
        </p:nvSpPr>
        <p:spPr>
          <a:xfrm>
            <a:off x="454879" y="3429000"/>
            <a:ext cx="1447800"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Energy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Home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Crop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Food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Factory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p:txBody>
      </p:sp>
      <p:cxnSp>
        <p:nvCxnSpPr>
          <p:cNvPr id="13" name="Connector: Elbow 12">
            <a:extLst>
              <a:ext uri="{FF2B5EF4-FFF2-40B4-BE49-F238E27FC236}">
                <a16:creationId xmlns:a16="http://schemas.microsoft.com/office/drawing/2014/main" id="{5D071BB6-9B66-4BFD-A0AF-F48691223652}"/>
              </a:ext>
            </a:extLst>
          </p:cNvPr>
          <p:cNvCxnSpPr>
            <a:cxnSpLocks/>
          </p:cNvCxnSpPr>
          <p:nvPr/>
        </p:nvCxnSpPr>
        <p:spPr>
          <a:xfrm rot="5400000" flipH="1" flipV="1">
            <a:off x="-444073" y="4280326"/>
            <a:ext cx="2196466" cy="398564"/>
          </a:xfrm>
          <a:prstGeom prst="bentConnector3">
            <a:avLst>
              <a:gd name="adj1" fmla="val 117433"/>
            </a:avLst>
          </a:prstGeom>
          <a:ln w="25400">
            <a:solidFill>
              <a:schemeClr val="accent6">
                <a:lumMod val="75000"/>
              </a:schemeClr>
            </a:solidFill>
            <a:tailEnd type="triangle"/>
          </a:ln>
        </p:spPr>
        <p:style>
          <a:lnRef idx="1">
            <a:schemeClr val="accent6"/>
          </a:lnRef>
          <a:fillRef idx="0">
            <a:schemeClr val="accent6"/>
          </a:fillRef>
          <a:effectRef idx="0">
            <a:schemeClr val="accent6"/>
          </a:effectRef>
          <a:fontRef idx="minor">
            <a:schemeClr val="tx1"/>
          </a:fontRef>
        </p:style>
      </p:cxnSp>
      <p:cxnSp>
        <p:nvCxnSpPr>
          <p:cNvPr id="18" name="Connector: Elbow 17">
            <a:extLst>
              <a:ext uri="{FF2B5EF4-FFF2-40B4-BE49-F238E27FC236}">
                <a16:creationId xmlns:a16="http://schemas.microsoft.com/office/drawing/2014/main" id="{EDAAEAA9-3F2E-4A20-B4C7-A7FEB33B7178}"/>
              </a:ext>
            </a:extLst>
          </p:cNvPr>
          <p:cNvCxnSpPr>
            <a:cxnSpLocks/>
          </p:cNvCxnSpPr>
          <p:nvPr/>
        </p:nvCxnSpPr>
        <p:spPr>
          <a:xfrm rot="16200000" flipV="1">
            <a:off x="334474" y="5250452"/>
            <a:ext cx="639364" cy="398559"/>
          </a:xfrm>
          <a:prstGeom prst="bentConnector3">
            <a:avLst>
              <a:gd name="adj1" fmla="val -51304"/>
            </a:avLst>
          </a:prstGeom>
          <a:ln w="254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3272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7054" y="2322361"/>
            <a:ext cx="5963227" cy="328996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5564" y="5609317"/>
            <a:ext cx="1090308" cy="1090308"/>
          </a:xfrm>
          <a:prstGeom prst="rect">
            <a:avLst/>
          </a:prstGeom>
        </p:spPr>
      </p:pic>
      <p:sp>
        <p:nvSpPr>
          <p:cNvPr id="5" name="Rounded Rectangular Callout 4"/>
          <p:cNvSpPr>
            <a:spLocks noChangeAspect="1"/>
          </p:cNvSpPr>
          <p:nvPr/>
        </p:nvSpPr>
        <p:spPr>
          <a:xfrm>
            <a:off x="612913" y="601200"/>
            <a:ext cx="3283584"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In Scotland we throw away 600,000 </a:t>
            </a:r>
            <a:r>
              <a:rPr lang="en-US" b="1" dirty="0" err="1">
                <a:solidFill>
                  <a:prstClr val="white"/>
                </a:solidFill>
                <a:latin typeface="Arial" charset="0"/>
                <a:ea typeface="Arial" charset="0"/>
                <a:cs typeface="Arial" charset="0"/>
              </a:rPr>
              <a:t>tonnes</a:t>
            </a:r>
            <a:r>
              <a:rPr lang="en-US" b="1" dirty="0">
                <a:solidFill>
                  <a:prstClr val="white"/>
                </a:solidFill>
                <a:latin typeface="Arial" charset="0"/>
                <a:ea typeface="Arial" charset="0"/>
                <a:cs typeface="Arial" charset="0"/>
              </a:rPr>
              <a:t> </a:t>
            </a:r>
            <a:r>
              <a:rPr lang="en-US" dirty="0">
                <a:solidFill>
                  <a:prstClr val="white"/>
                </a:solidFill>
                <a:latin typeface="Arial" charset="0"/>
                <a:ea typeface="Arial" charset="0"/>
                <a:cs typeface="Arial" charset="0"/>
              </a:rPr>
              <a:t>of food every year from our homes.</a:t>
            </a:r>
          </a:p>
          <a:p>
            <a:pPr>
              <a:spcAft>
                <a:spcPts val="25"/>
              </a:spcAft>
            </a:pPr>
            <a:endParaRPr lang="en-US" dirty="0">
              <a:solidFill>
                <a:prstClr val="white"/>
              </a:solidFill>
              <a:latin typeface="Arial" charset="0"/>
              <a:ea typeface="Arial" charset="0"/>
              <a:cs typeface="Arial" charset="0"/>
            </a:endParaRPr>
          </a:p>
          <a:p>
            <a:pPr>
              <a:spcAft>
                <a:spcPts val="25"/>
              </a:spcAft>
            </a:pPr>
            <a:endParaRPr lang="en-US" dirty="0">
              <a:solidFill>
                <a:prstClr val="white"/>
              </a:solidFill>
              <a:latin typeface="Arial" charset="0"/>
              <a:ea typeface="Arial" charset="0"/>
              <a:cs typeface="Arial" charset="0"/>
            </a:endParaRPr>
          </a:p>
        </p:txBody>
      </p:sp>
      <p:pic>
        <p:nvPicPr>
          <p:cNvPr id="6" name="Picture 5">
            <a:extLst>
              <a:ext uri="{FF2B5EF4-FFF2-40B4-BE49-F238E27FC236}">
                <a16:creationId xmlns:a16="http://schemas.microsoft.com/office/drawing/2014/main" id="{AD65439C-ADF3-49BE-8623-9619F0706DB2}"/>
              </a:ext>
            </a:extLst>
          </p:cNvPr>
          <p:cNvPicPr>
            <a:picLocks noChangeAspect="1"/>
          </p:cNvPicPr>
          <p:nvPr/>
        </p:nvPicPr>
        <p:blipFill>
          <a:blip r:embed="rId5"/>
          <a:stretch>
            <a:fillRect/>
          </a:stretch>
        </p:blipFill>
        <p:spPr>
          <a:xfrm>
            <a:off x="5906865" y="351536"/>
            <a:ext cx="3009006" cy="2639568"/>
          </a:xfrm>
          <a:prstGeom prst="rect">
            <a:avLst/>
          </a:prstGeom>
        </p:spPr>
      </p:pic>
    </p:spTree>
    <p:extLst>
      <p:ext uri="{BB962C8B-B14F-4D97-AF65-F5344CB8AC3E}">
        <p14:creationId xmlns:p14="http://schemas.microsoft.com/office/powerpoint/2010/main" val="36332236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204" y="1475455"/>
            <a:ext cx="6480000" cy="400764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9605" y="5603358"/>
            <a:ext cx="1096266" cy="1096266"/>
          </a:xfrm>
          <a:prstGeom prst="rect">
            <a:avLst/>
          </a:prstGeom>
        </p:spPr>
      </p:pic>
      <p:sp>
        <p:nvSpPr>
          <p:cNvPr id="9" name="Rounded Rectangular Callout 4"/>
          <p:cNvSpPr>
            <a:spLocks noChangeAspect="1"/>
          </p:cNvSpPr>
          <p:nvPr/>
        </p:nvSpPr>
        <p:spPr>
          <a:xfrm flipH="1">
            <a:off x="5572431" y="1567554"/>
            <a:ext cx="3023915"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...more than half of this </a:t>
            </a:r>
            <a:r>
              <a:rPr lang="en-US" dirty="0">
                <a:solidFill>
                  <a:prstClr val="white"/>
                </a:solidFill>
                <a:latin typeface="Arial" charset="0"/>
                <a:ea typeface="Arial" charset="0"/>
                <a:cs typeface="Arial" charset="0"/>
              </a:rPr>
              <a:t>is food that could have been eaten.</a:t>
            </a:r>
          </a:p>
          <a:p>
            <a:pPr>
              <a:spcAft>
                <a:spcPts val="25"/>
              </a:spcAft>
            </a:pPr>
            <a:endParaRPr lang="en-US" dirty="0">
              <a:solidFill>
                <a:prstClr val="white"/>
              </a:solidFill>
              <a:latin typeface="Arial" charset="0"/>
              <a:ea typeface="Arial" charset="0"/>
              <a:cs typeface="Arial" charset="0"/>
            </a:endParaRPr>
          </a:p>
          <a:p>
            <a:pPr>
              <a:spcAft>
                <a:spcPts val="25"/>
              </a:spcAft>
            </a:pPr>
            <a:endParaRPr lang="en-US" dirty="0">
              <a:solidFill>
                <a:prstClr val="white"/>
              </a:solidFill>
              <a:latin typeface="Arial" charset="0"/>
              <a:ea typeface="Arial" charset="0"/>
              <a:cs typeface="Arial" charset="0"/>
            </a:endParaRPr>
          </a:p>
        </p:txBody>
      </p:sp>
      <p:sp>
        <p:nvSpPr>
          <p:cNvPr id="10" name="Rounded Rectangular Callout 4"/>
          <p:cNvSpPr>
            <a:spLocks noChangeAspect="1"/>
          </p:cNvSpPr>
          <p:nvPr/>
        </p:nvSpPr>
        <p:spPr>
          <a:xfrm>
            <a:off x="612913" y="462701"/>
            <a:ext cx="3283584"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This is enough to fill up </a:t>
            </a:r>
            <a:r>
              <a:rPr lang="en-US" dirty="0" err="1">
                <a:solidFill>
                  <a:prstClr val="white"/>
                </a:solidFill>
                <a:latin typeface="Arial" charset="0"/>
                <a:ea typeface="Arial" charset="0"/>
                <a:cs typeface="Arial" charset="0"/>
              </a:rPr>
              <a:t>Murrayfield</a:t>
            </a:r>
            <a:r>
              <a:rPr lang="en-US" dirty="0">
                <a:solidFill>
                  <a:prstClr val="white"/>
                </a:solidFill>
                <a:latin typeface="Arial" charset="0"/>
                <a:ea typeface="Arial" charset="0"/>
                <a:cs typeface="Arial" charset="0"/>
              </a:rPr>
              <a:t> or Pittodrie stadium more than 4 times over.</a:t>
            </a:r>
          </a:p>
          <a:p>
            <a:pPr>
              <a:spcAft>
                <a:spcPts val="25"/>
              </a:spcAft>
            </a:pPr>
            <a:endParaRPr lang="en-US" dirty="0">
              <a:solidFill>
                <a:prstClr val="white"/>
              </a:solidFill>
              <a:latin typeface="Arial" charset="0"/>
              <a:ea typeface="Arial" charset="0"/>
              <a:cs typeface="Arial" charset="0"/>
            </a:endParaRPr>
          </a:p>
          <a:p>
            <a:pPr>
              <a:spcAft>
                <a:spcPts val="25"/>
              </a:spcAft>
            </a:pPr>
            <a:endParaRPr lang="en-US" dirty="0">
              <a:solidFill>
                <a:prstClr val="white"/>
              </a:solidFill>
              <a:latin typeface="Arial" charset="0"/>
              <a:ea typeface="Arial" charset="0"/>
              <a:cs typeface="Arial" charset="0"/>
            </a:endParaRPr>
          </a:p>
        </p:txBody>
      </p:sp>
    </p:spTree>
    <p:extLst>
      <p:ext uri="{BB962C8B-B14F-4D97-AF65-F5344CB8AC3E}">
        <p14:creationId xmlns:p14="http://schemas.microsoft.com/office/powerpoint/2010/main" val="3524582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0609" y="2369128"/>
            <a:ext cx="5371285" cy="358670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0238" y="5613991"/>
            <a:ext cx="1085633" cy="1085633"/>
          </a:xfrm>
          <a:prstGeom prst="rect">
            <a:avLst/>
          </a:prstGeom>
        </p:spPr>
      </p:pic>
      <p:sp>
        <p:nvSpPr>
          <p:cNvPr id="5" name="Rounded Rectangular Callout 4"/>
          <p:cNvSpPr>
            <a:spLocks noChangeAspect="1"/>
          </p:cNvSpPr>
          <p:nvPr/>
        </p:nvSpPr>
        <p:spPr>
          <a:xfrm>
            <a:off x="612913" y="521307"/>
            <a:ext cx="313261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811696 h 1929848"/>
              <a:gd name="connsiteX14" fmla="*/ 0 w 5678557"/>
              <a:gd name="connsiteY14"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42687 w 5678557"/>
              <a:gd name="connsiteY7" fmla="*/ 1403900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42687 w 5678557"/>
              <a:gd name="connsiteY7" fmla="*/ 1403900 h 1929848"/>
              <a:gd name="connsiteX8" fmla="*/ 3200179 w 5678557"/>
              <a:gd name="connsiteY8" fmla="*/ 1929848 h 1929848"/>
              <a:gd name="connsiteX9" fmla="*/ 2594805 w 5678557"/>
              <a:gd name="connsiteY9" fmla="*/ 1398106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2983380 w 5678557"/>
              <a:gd name="connsiteY7" fmla="*/ 1403900 h 1929848"/>
              <a:gd name="connsiteX8" fmla="*/ 3200179 w 5678557"/>
              <a:gd name="connsiteY8" fmla="*/ 1929848 h 1929848"/>
              <a:gd name="connsiteX9" fmla="*/ 2594805 w 5678557"/>
              <a:gd name="connsiteY9" fmla="*/ 1398106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404278 w 5678557"/>
              <a:gd name="connsiteY6" fmla="*/ 1397270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7271 h 1848741"/>
              <a:gd name="connsiteX11" fmla="*/ 0 w 5678557"/>
              <a:gd name="connsiteY11" fmla="*/ 1159560 h 1848741"/>
              <a:gd name="connsiteX12" fmla="*/ 0 w 5678557"/>
              <a:gd name="connsiteY12" fmla="*/ 1159565 h 1848741"/>
              <a:gd name="connsiteX13" fmla="*/ 0 w 5678557"/>
              <a:gd name="connsiteY13" fmla="*/ 231918 h 1848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848741">
                <a:moveTo>
                  <a:pt x="0" y="231918"/>
                </a:moveTo>
                <a:cubicBezTo>
                  <a:pt x="0" y="103833"/>
                  <a:pt x="60521" y="5793"/>
                  <a:pt x="282751" y="0"/>
                </a:cubicBezTo>
                <a:lnTo>
                  <a:pt x="5387333" y="5793"/>
                </a:lnTo>
                <a:cubicBezTo>
                  <a:pt x="5612704" y="11587"/>
                  <a:pt x="5678557" y="103833"/>
                  <a:pt x="5678557" y="231918"/>
                </a:cubicBezTo>
                <a:lnTo>
                  <a:pt x="5678557" y="1159565"/>
                </a:lnTo>
                <a:lnTo>
                  <a:pt x="5678557" y="1159560"/>
                </a:lnTo>
                <a:cubicBezTo>
                  <a:pt x="5678557" y="1287645"/>
                  <a:pt x="5626034" y="1408857"/>
                  <a:pt x="5387335" y="1403063"/>
                </a:cubicBezTo>
                <a:lnTo>
                  <a:pt x="2983380" y="1403900"/>
                </a:lnTo>
                <a:lnTo>
                  <a:pt x="3132398" y="1848741"/>
                </a:lnTo>
                <a:lnTo>
                  <a:pt x="2594805" y="1398106"/>
                </a:lnTo>
                <a:lnTo>
                  <a:pt x="265807" y="1397271"/>
                </a:lnTo>
                <a:cubicBezTo>
                  <a:pt x="52049" y="1403063"/>
                  <a:pt x="0" y="1287645"/>
                  <a:pt x="0" y="1159560"/>
                </a:cubicBezTo>
                <a:lnTo>
                  <a:pt x="0" y="1159565"/>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We bin £90 million worth </a:t>
            </a:r>
            <a:r>
              <a:rPr lang="en-US" dirty="0">
                <a:solidFill>
                  <a:prstClr val="white"/>
                </a:solidFill>
                <a:latin typeface="Arial" charset="0"/>
                <a:ea typeface="Arial" charset="0"/>
                <a:cs typeface="Arial" charset="0"/>
              </a:rPr>
              <a:t>of bakery products...</a:t>
            </a:r>
          </a:p>
          <a:p>
            <a:pPr>
              <a:spcAft>
                <a:spcPts val="25"/>
              </a:spcAft>
            </a:pPr>
            <a:endParaRPr lang="en-US" b="1" dirty="0">
              <a:solidFill>
                <a:prstClr val="white"/>
              </a:solidFill>
              <a:latin typeface="Arial" charset="0"/>
              <a:ea typeface="Arial" charset="0"/>
              <a:cs typeface="Arial" charset="0"/>
            </a:endParaRPr>
          </a:p>
          <a:p>
            <a:pPr>
              <a:spcAft>
                <a:spcPts val="25"/>
              </a:spcAft>
            </a:pPr>
            <a:endParaRPr lang="en-US" dirty="0">
              <a:solidFill>
                <a:prstClr val="white"/>
              </a:solidFill>
              <a:latin typeface="Arial" charset="0"/>
              <a:ea typeface="Arial" charset="0"/>
              <a:cs typeface="Arial" charset="0"/>
            </a:endParaRPr>
          </a:p>
        </p:txBody>
      </p:sp>
      <p:sp>
        <p:nvSpPr>
          <p:cNvPr id="8" name="Rounded Rectangular Callout 4"/>
          <p:cNvSpPr>
            <a:spLocks noChangeAspect="1"/>
          </p:cNvSpPr>
          <p:nvPr/>
        </p:nvSpPr>
        <p:spPr>
          <a:xfrm flipH="1">
            <a:off x="5848086" y="1475493"/>
            <a:ext cx="2548702" cy="119750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...we waste </a:t>
            </a:r>
            <a:r>
              <a:rPr lang="en-US" dirty="0">
                <a:solidFill>
                  <a:prstClr val="white"/>
                </a:solidFill>
                <a:latin typeface="Arial" charset="0"/>
                <a:ea typeface="Arial" charset="0"/>
                <a:cs typeface="Arial" charset="0"/>
              </a:rPr>
              <a:t>2 million slices of bread a day.</a:t>
            </a:r>
          </a:p>
          <a:p>
            <a:pPr>
              <a:spcAft>
                <a:spcPts val="25"/>
              </a:spcAft>
            </a:pPr>
            <a:endParaRPr lang="en-US" b="1" dirty="0">
              <a:solidFill>
                <a:prstClr val="white"/>
              </a:solidFill>
              <a:latin typeface="Arial" charset="0"/>
              <a:ea typeface="Arial" charset="0"/>
              <a:cs typeface="Arial" charset="0"/>
            </a:endParaRPr>
          </a:p>
        </p:txBody>
      </p:sp>
    </p:spTree>
    <p:extLst>
      <p:ext uri="{BB962C8B-B14F-4D97-AF65-F5344CB8AC3E}">
        <p14:creationId xmlns:p14="http://schemas.microsoft.com/office/powerpoint/2010/main" val="2070535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0836" y="2440934"/>
            <a:ext cx="5111855" cy="351490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5810" y="5539563"/>
            <a:ext cx="1160061" cy="1160061"/>
          </a:xfrm>
          <a:prstGeom prst="rect">
            <a:avLst/>
          </a:prstGeom>
        </p:spPr>
      </p:pic>
      <p:sp>
        <p:nvSpPr>
          <p:cNvPr id="6" name="Rounded Rectangular Callout 4"/>
          <p:cNvSpPr>
            <a:spLocks noChangeAspect="1"/>
          </p:cNvSpPr>
          <p:nvPr/>
        </p:nvSpPr>
        <p:spPr>
          <a:xfrm flipH="1">
            <a:off x="5646391" y="943623"/>
            <a:ext cx="3269479"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...enough to make everyone in Scotland </a:t>
            </a:r>
            <a:r>
              <a:rPr lang="en-US" dirty="0">
                <a:solidFill>
                  <a:prstClr val="white"/>
                </a:solidFill>
                <a:latin typeface="Arial" charset="0"/>
                <a:ea typeface="Arial" charset="0"/>
                <a:cs typeface="Arial" charset="0"/>
              </a:rPr>
              <a:t>a bacon </a:t>
            </a:r>
            <a:r>
              <a:rPr lang="en-US" dirty="0" err="1">
                <a:solidFill>
                  <a:prstClr val="white"/>
                </a:solidFill>
                <a:latin typeface="Arial" charset="0"/>
                <a:ea typeface="Arial" charset="0"/>
                <a:cs typeface="Arial" charset="0"/>
              </a:rPr>
              <a:t>buttie</a:t>
            </a:r>
            <a:r>
              <a:rPr lang="en-US" dirty="0">
                <a:solidFill>
                  <a:prstClr val="white"/>
                </a:solidFill>
                <a:latin typeface="Arial" charset="0"/>
                <a:ea typeface="Arial" charset="0"/>
                <a:cs typeface="Arial" charset="0"/>
              </a:rPr>
              <a:t> every Saturday for the next year.</a:t>
            </a:r>
          </a:p>
          <a:p>
            <a:pPr>
              <a:spcAft>
                <a:spcPts val="25"/>
              </a:spcAft>
            </a:pPr>
            <a:endParaRPr lang="en-US" b="1" dirty="0">
              <a:solidFill>
                <a:prstClr val="white"/>
              </a:solidFill>
              <a:latin typeface="Arial" charset="0"/>
              <a:ea typeface="Arial" charset="0"/>
              <a:cs typeface="Arial" charset="0"/>
            </a:endParaRPr>
          </a:p>
          <a:p>
            <a:pPr>
              <a:spcAft>
                <a:spcPts val="25"/>
              </a:spcAft>
            </a:pPr>
            <a:endParaRPr lang="en-US" dirty="0">
              <a:solidFill>
                <a:prstClr val="white"/>
              </a:solidFill>
              <a:latin typeface="Arial" charset="0"/>
              <a:ea typeface="Arial" charset="0"/>
              <a:cs typeface="Arial" charset="0"/>
            </a:endParaRPr>
          </a:p>
        </p:txBody>
      </p:sp>
      <p:sp>
        <p:nvSpPr>
          <p:cNvPr id="8" name="Rounded Rectangular Callout 4"/>
          <p:cNvSpPr>
            <a:spLocks noChangeAspect="1"/>
          </p:cNvSpPr>
          <p:nvPr/>
        </p:nvSpPr>
        <p:spPr>
          <a:xfrm>
            <a:off x="612913" y="601200"/>
            <a:ext cx="3283584"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We waste £190 million </a:t>
            </a:r>
            <a:r>
              <a:rPr lang="en-US" dirty="0">
                <a:solidFill>
                  <a:prstClr val="white"/>
                </a:solidFill>
                <a:latin typeface="Arial" charset="0"/>
                <a:ea typeface="Arial" charset="0"/>
                <a:cs typeface="Arial" charset="0"/>
              </a:rPr>
              <a:t>worth of fresh meat &amp; fish...</a:t>
            </a:r>
          </a:p>
          <a:p>
            <a:pPr>
              <a:spcAft>
                <a:spcPts val="25"/>
              </a:spcAft>
            </a:pPr>
            <a:endParaRPr lang="en-US" dirty="0">
              <a:solidFill>
                <a:prstClr val="white"/>
              </a:solidFill>
              <a:latin typeface="Arial" charset="0"/>
              <a:ea typeface="Arial" charset="0"/>
              <a:cs typeface="Arial" charset="0"/>
            </a:endParaRPr>
          </a:p>
          <a:p>
            <a:pPr>
              <a:spcAft>
                <a:spcPts val="25"/>
              </a:spcAft>
            </a:pPr>
            <a:endParaRPr lang="en-US" dirty="0">
              <a:solidFill>
                <a:prstClr val="white"/>
              </a:solidFill>
              <a:latin typeface="Arial" charset="0"/>
              <a:ea typeface="Arial" charset="0"/>
              <a:cs typeface="Arial" charset="0"/>
            </a:endParaRPr>
          </a:p>
        </p:txBody>
      </p:sp>
    </p:spTree>
    <p:extLst>
      <p:ext uri="{BB962C8B-B14F-4D97-AF65-F5344CB8AC3E}">
        <p14:creationId xmlns:p14="http://schemas.microsoft.com/office/powerpoint/2010/main" val="3091047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068" y="2109651"/>
            <a:ext cx="3575876" cy="403699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5" name="Rounded Rectangular Callout 4"/>
          <p:cNvSpPr>
            <a:spLocks noChangeAspect="1"/>
          </p:cNvSpPr>
          <p:nvPr/>
        </p:nvSpPr>
        <p:spPr>
          <a:xfrm>
            <a:off x="612913" y="601200"/>
            <a:ext cx="4320000" cy="917513"/>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7364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7204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8681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27304" y="0"/>
                  <a:pt x="155389" y="0"/>
                </a:cubicBezTo>
                <a:lnTo>
                  <a:pt x="946426" y="0"/>
                </a:lnTo>
                <a:lnTo>
                  <a:pt x="946426" y="0"/>
                </a:lnTo>
                <a:lnTo>
                  <a:pt x="2366065" y="0"/>
                </a:lnTo>
                <a:lnTo>
                  <a:pt x="5505161" y="0"/>
                </a:lnTo>
                <a:cubicBezTo>
                  <a:pt x="5633246" y="0"/>
                  <a:pt x="5678557" y="103833"/>
                  <a:pt x="5678557" y="231918"/>
                </a:cubicBezTo>
                <a:lnTo>
                  <a:pt x="5678557" y="811696"/>
                </a:lnTo>
                <a:lnTo>
                  <a:pt x="5678557" y="811696"/>
                </a:lnTo>
                <a:lnTo>
                  <a:pt x="5678557" y="1159565"/>
                </a:lnTo>
                <a:lnTo>
                  <a:pt x="5678557" y="1159560"/>
                </a:lnTo>
                <a:cubicBezTo>
                  <a:pt x="5678557" y="1287645"/>
                  <a:pt x="5637748" y="1391477"/>
                  <a:pt x="5509663" y="1391477"/>
                </a:cubicBezTo>
                <a:lnTo>
                  <a:pt x="3008797" y="1390903"/>
                </a:lnTo>
                <a:lnTo>
                  <a:pt x="3200179" y="1929848"/>
                </a:lnTo>
                <a:lnTo>
                  <a:pt x="2662583" y="1390901"/>
                </a:lnTo>
                <a:lnTo>
                  <a:pt x="195904" y="1391477"/>
                </a:lnTo>
                <a:cubicBezTo>
                  <a:pt x="67819" y="1391477"/>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We waste £79 million </a:t>
            </a:r>
            <a:r>
              <a:rPr lang="en-US" dirty="0">
                <a:solidFill>
                  <a:prstClr val="white"/>
                </a:solidFill>
                <a:latin typeface="Arial" charset="0"/>
                <a:ea typeface="Arial" charset="0"/>
                <a:cs typeface="Arial" charset="0"/>
              </a:rPr>
              <a:t>of fresh fruit...</a:t>
            </a:r>
          </a:p>
          <a:p>
            <a:pPr>
              <a:spcAft>
                <a:spcPts val="25"/>
              </a:spcAft>
            </a:pPr>
            <a:endParaRPr lang="en-US" dirty="0">
              <a:solidFill>
                <a:prstClr val="white"/>
              </a:solidFill>
              <a:latin typeface="Arial" charset="0"/>
              <a:ea typeface="Arial" charset="0"/>
              <a:cs typeface="Arial" charset="0"/>
            </a:endParaRPr>
          </a:p>
        </p:txBody>
      </p:sp>
      <p:sp>
        <p:nvSpPr>
          <p:cNvPr id="8" name="Rounded Rectangular Callout 4"/>
          <p:cNvSpPr>
            <a:spLocks noChangeAspect="1"/>
          </p:cNvSpPr>
          <p:nvPr/>
        </p:nvSpPr>
        <p:spPr>
          <a:xfrm flipH="1">
            <a:off x="5646392" y="1037113"/>
            <a:ext cx="3023915"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...enough to give every learner and teacher in Scotland </a:t>
            </a:r>
            <a:r>
              <a:rPr lang="en-US" dirty="0">
                <a:solidFill>
                  <a:prstClr val="white"/>
                </a:solidFill>
                <a:latin typeface="Arial" charset="0"/>
                <a:ea typeface="Arial" charset="0"/>
                <a:cs typeface="Arial" charset="0"/>
              </a:rPr>
              <a:t>an apple every day for a year</a:t>
            </a:r>
          </a:p>
          <a:p>
            <a:pPr>
              <a:spcAft>
                <a:spcPts val="25"/>
              </a:spcAft>
            </a:pPr>
            <a:endParaRPr lang="en-US" b="1" dirty="0">
              <a:solidFill>
                <a:prstClr val="white"/>
              </a:solidFill>
              <a:latin typeface="Arial" charset="0"/>
              <a:ea typeface="Arial" charset="0"/>
              <a:cs typeface="Arial" charset="0"/>
            </a:endParaRPr>
          </a:p>
          <a:p>
            <a:pPr>
              <a:spcAft>
                <a:spcPts val="25"/>
              </a:spcAft>
            </a:pPr>
            <a:endParaRPr lang="en-US" dirty="0">
              <a:solidFill>
                <a:prstClr val="white"/>
              </a:solidFill>
              <a:latin typeface="Arial" charset="0"/>
              <a:ea typeface="Arial" charset="0"/>
              <a:cs typeface="Arial" charset="0"/>
            </a:endParaRPr>
          </a:p>
        </p:txBody>
      </p:sp>
    </p:spTree>
    <p:extLst>
      <p:ext uri="{BB962C8B-B14F-4D97-AF65-F5344CB8AC3E}">
        <p14:creationId xmlns:p14="http://schemas.microsoft.com/office/powerpoint/2010/main" val="2699703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705" y="1861696"/>
            <a:ext cx="4338782" cy="437228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8" name="Rounded Rectangular Callout 4"/>
          <p:cNvSpPr>
            <a:spLocks noChangeAspect="1"/>
          </p:cNvSpPr>
          <p:nvPr/>
        </p:nvSpPr>
        <p:spPr>
          <a:xfrm flipH="1">
            <a:off x="5646392" y="836118"/>
            <a:ext cx="3023915"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...enough for 46 </a:t>
            </a:r>
            <a:r>
              <a:rPr lang="en-US" dirty="0">
                <a:solidFill>
                  <a:prstClr val="white"/>
                </a:solidFill>
                <a:latin typeface="Arial" charset="0"/>
                <a:ea typeface="Arial" charset="0"/>
                <a:cs typeface="Arial" charset="0"/>
              </a:rPr>
              <a:t>trips to the cinema!</a:t>
            </a:r>
          </a:p>
          <a:p>
            <a:pPr>
              <a:spcAft>
                <a:spcPts val="25"/>
              </a:spcAft>
            </a:pPr>
            <a:endParaRPr lang="en-US" b="1" dirty="0">
              <a:solidFill>
                <a:prstClr val="white"/>
              </a:solidFill>
              <a:latin typeface="Arial" charset="0"/>
              <a:ea typeface="Arial" charset="0"/>
              <a:cs typeface="Arial" charset="0"/>
            </a:endParaRPr>
          </a:p>
        </p:txBody>
      </p:sp>
      <p:sp>
        <p:nvSpPr>
          <p:cNvPr id="9" name="Rounded Rectangular Callout 4"/>
          <p:cNvSpPr>
            <a:spLocks noChangeAspect="1"/>
          </p:cNvSpPr>
          <p:nvPr/>
        </p:nvSpPr>
        <p:spPr>
          <a:xfrm>
            <a:off x="612913" y="601200"/>
            <a:ext cx="3283584"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prstClr val="white"/>
                </a:solidFill>
                <a:latin typeface="Arial" charset="0"/>
                <a:ea typeface="Arial" charset="0"/>
                <a:cs typeface="Arial" charset="0"/>
              </a:rPr>
              <a:t>The average household </a:t>
            </a:r>
            <a:r>
              <a:rPr lang="en-US" dirty="0">
                <a:solidFill>
                  <a:prstClr val="white"/>
                </a:solidFill>
                <a:latin typeface="Arial" charset="0"/>
                <a:ea typeface="Arial" charset="0"/>
                <a:cs typeface="Arial" charset="0"/>
              </a:rPr>
              <a:t>we could save £460 a year...</a:t>
            </a:r>
          </a:p>
          <a:p>
            <a:pPr>
              <a:spcAft>
                <a:spcPts val="25"/>
              </a:spcAft>
            </a:pPr>
            <a:endParaRPr lang="en-US" dirty="0">
              <a:solidFill>
                <a:prstClr val="white"/>
              </a:solidFill>
              <a:latin typeface="Arial" charset="0"/>
              <a:ea typeface="Arial" charset="0"/>
              <a:cs typeface="Arial" charset="0"/>
            </a:endParaRPr>
          </a:p>
          <a:p>
            <a:pPr>
              <a:spcAft>
                <a:spcPts val="25"/>
              </a:spcAft>
            </a:pPr>
            <a:endParaRPr lang="en-US" dirty="0">
              <a:solidFill>
                <a:prstClr val="white"/>
              </a:solidFill>
              <a:latin typeface="Arial" charset="0"/>
              <a:ea typeface="Arial" charset="0"/>
              <a:cs typeface="Arial" charset="0"/>
            </a:endParaRPr>
          </a:p>
        </p:txBody>
      </p:sp>
      <p:sp>
        <p:nvSpPr>
          <p:cNvPr id="6" name="Rounded Rectangular Callout 4"/>
          <p:cNvSpPr>
            <a:spLocks noChangeAspect="1"/>
          </p:cNvSpPr>
          <p:nvPr/>
        </p:nvSpPr>
        <p:spPr>
          <a:xfrm>
            <a:off x="808270" y="3589082"/>
            <a:ext cx="1673925" cy="917513"/>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40736 h 1938666"/>
              <a:gd name="connsiteX1" fmla="*/ 231918 w 5678557"/>
              <a:gd name="connsiteY1" fmla="*/ 8818 h 1938666"/>
              <a:gd name="connsiteX2" fmla="*/ 946426 w 5678557"/>
              <a:gd name="connsiteY2" fmla="*/ 8818 h 1938666"/>
              <a:gd name="connsiteX3" fmla="*/ 2653083 w 5678557"/>
              <a:gd name="connsiteY3" fmla="*/ 0 h 1938666"/>
              <a:gd name="connsiteX4" fmla="*/ 2982663 w 5678557"/>
              <a:gd name="connsiteY4" fmla="*/ 8818 h 1938666"/>
              <a:gd name="connsiteX5" fmla="*/ 5446639 w 5678557"/>
              <a:gd name="connsiteY5" fmla="*/ 8818 h 1938666"/>
              <a:gd name="connsiteX6" fmla="*/ 5678557 w 5678557"/>
              <a:gd name="connsiteY6" fmla="*/ 240736 h 1938666"/>
              <a:gd name="connsiteX7" fmla="*/ 5678557 w 5678557"/>
              <a:gd name="connsiteY7" fmla="*/ 820514 h 1938666"/>
              <a:gd name="connsiteX8" fmla="*/ 5678557 w 5678557"/>
              <a:gd name="connsiteY8" fmla="*/ 820514 h 1938666"/>
              <a:gd name="connsiteX9" fmla="*/ 5678557 w 5678557"/>
              <a:gd name="connsiteY9" fmla="*/ 1168383 h 1938666"/>
              <a:gd name="connsiteX10" fmla="*/ 5678557 w 5678557"/>
              <a:gd name="connsiteY10" fmla="*/ 1168378 h 1938666"/>
              <a:gd name="connsiteX11" fmla="*/ 5446639 w 5678557"/>
              <a:gd name="connsiteY11" fmla="*/ 1400296 h 1938666"/>
              <a:gd name="connsiteX12" fmla="*/ 3008796 w 5678557"/>
              <a:gd name="connsiteY12" fmla="*/ 1406923 h 1938666"/>
              <a:gd name="connsiteX13" fmla="*/ 3200179 w 5678557"/>
              <a:gd name="connsiteY13" fmla="*/ 1938666 h 1938666"/>
              <a:gd name="connsiteX14" fmla="*/ 2662583 w 5678557"/>
              <a:gd name="connsiteY14" fmla="*/ 1406923 h 1938666"/>
              <a:gd name="connsiteX15" fmla="*/ 231918 w 5678557"/>
              <a:gd name="connsiteY15" fmla="*/ 1400296 h 1938666"/>
              <a:gd name="connsiteX16" fmla="*/ 0 w 5678557"/>
              <a:gd name="connsiteY16" fmla="*/ 1168378 h 1938666"/>
              <a:gd name="connsiteX17" fmla="*/ 0 w 5678557"/>
              <a:gd name="connsiteY17" fmla="*/ 1168383 h 1938666"/>
              <a:gd name="connsiteX18" fmla="*/ 0 w 5678557"/>
              <a:gd name="connsiteY18" fmla="*/ 820514 h 1938666"/>
              <a:gd name="connsiteX19" fmla="*/ 0 w 5678557"/>
              <a:gd name="connsiteY19" fmla="*/ 820514 h 1938666"/>
              <a:gd name="connsiteX20" fmla="*/ 0 w 5678557"/>
              <a:gd name="connsiteY20" fmla="*/ 240736 h 1938666"/>
              <a:gd name="connsiteX0" fmla="*/ 0 w 5678557"/>
              <a:gd name="connsiteY0" fmla="*/ 231919 h 1929849"/>
              <a:gd name="connsiteX1" fmla="*/ 231918 w 5678557"/>
              <a:gd name="connsiteY1" fmla="*/ 1 h 1929849"/>
              <a:gd name="connsiteX2" fmla="*/ 946426 w 5678557"/>
              <a:gd name="connsiteY2" fmla="*/ 1 h 1929849"/>
              <a:gd name="connsiteX3" fmla="*/ 2653083 w 5678557"/>
              <a:gd name="connsiteY3" fmla="*/ 0 h 1929849"/>
              <a:gd name="connsiteX4" fmla="*/ 2982663 w 5678557"/>
              <a:gd name="connsiteY4" fmla="*/ 1 h 1929849"/>
              <a:gd name="connsiteX5" fmla="*/ 5446639 w 5678557"/>
              <a:gd name="connsiteY5" fmla="*/ 1 h 1929849"/>
              <a:gd name="connsiteX6" fmla="*/ 5678557 w 5678557"/>
              <a:gd name="connsiteY6" fmla="*/ 231919 h 1929849"/>
              <a:gd name="connsiteX7" fmla="*/ 5678557 w 5678557"/>
              <a:gd name="connsiteY7" fmla="*/ 811697 h 1929849"/>
              <a:gd name="connsiteX8" fmla="*/ 5678557 w 5678557"/>
              <a:gd name="connsiteY8" fmla="*/ 811697 h 1929849"/>
              <a:gd name="connsiteX9" fmla="*/ 5678557 w 5678557"/>
              <a:gd name="connsiteY9" fmla="*/ 1159566 h 1929849"/>
              <a:gd name="connsiteX10" fmla="*/ 5678557 w 5678557"/>
              <a:gd name="connsiteY10" fmla="*/ 1159561 h 1929849"/>
              <a:gd name="connsiteX11" fmla="*/ 5446639 w 5678557"/>
              <a:gd name="connsiteY11" fmla="*/ 1391479 h 1929849"/>
              <a:gd name="connsiteX12" fmla="*/ 3008796 w 5678557"/>
              <a:gd name="connsiteY12" fmla="*/ 1398106 h 1929849"/>
              <a:gd name="connsiteX13" fmla="*/ 3200179 w 5678557"/>
              <a:gd name="connsiteY13" fmla="*/ 1929849 h 1929849"/>
              <a:gd name="connsiteX14" fmla="*/ 2662583 w 5678557"/>
              <a:gd name="connsiteY14" fmla="*/ 1398106 h 1929849"/>
              <a:gd name="connsiteX15" fmla="*/ 231918 w 5678557"/>
              <a:gd name="connsiteY15" fmla="*/ 1391479 h 1929849"/>
              <a:gd name="connsiteX16" fmla="*/ 0 w 5678557"/>
              <a:gd name="connsiteY16" fmla="*/ 1159561 h 1929849"/>
              <a:gd name="connsiteX17" fmla="*/ 0 w 5678557"/>
              <a:gd name="connsiteY17" fmla="*/ 1159566 h 1929849"/>
              <a:gd name="connsiteX18" fmla="*/ 0 w 5678557"/>
              <a:gd name="connsiteY18" fmla="*/ 811697 h 1929849"/>
              <a:gd name="connsiteX19" fmla="*/ 0 w 5678557"/>
              <a:gd name="connsiteY19" fmla="*/ 811697 h 1929849"/>
              <a:gd name="connsiteX20" fmla="*/ 0 w 5678557"/>
              <a:gd name="connsiteY20" fmla="*/ 231919 h 1929849"/>
              <a:gd name="connsiteX0" fmla="*/ 0 w 5678557"/>
              <a:gd name="connsiteY0" fmla="*/ 699259 h 2397189"/>
              <a:gd name="connsiteX1" fmla="*/ 231918 w 5678557"/>
              <a:gd name="connsiteY1" fmla="*/ 467341 h 2397189"/>
              <a:gd name="connsiteX2" fmla="*/ 946426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2397189"/>
              <a:gd name="connsiteX1" fmla="*/ 231918 w 5678557"/>
              <a:gd name="connsiteY1" fmla="*/ 467341 h 2397189"/>
              <a:gd name="connsiteX2" fmla="*/ 2642072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1865445"/>
              <a:gd name="connsiteX1" fmla="*/ 231918 w 5678557"/>
              <a:gd name="connsiteY1" fmla="*/ 467341 h 1865445"/>
              <a:gd name="connsiteX2" fmla="*/ 2642072 w 5678557"/>
              <a:gd name="connsiteY2" fmla="*/ 467341 h 1865445"/>
              <a:gd name="connsiteX3" fmla="*/ 3291704 w 5678557"/>
              <a:gd name="connsiteY3" fmla="*/ 0 h 1865445"/>
              <a:gd name="connsiteX4" fmla="*/ 2982663 w 5678557"/>
              <a:gd name="connsiteY4" fmla="*/ 467341 h 1865445"/>
              <a:gd name="connsiteX5" fmla="*/ 5446639 w 5678557"/>
              <a:gd name="connsiteY5" fmla="*/ 467341 h 1865445"/>
              <a:gd name="connsiteX6" fmla="*/ 5678557 w 5678557"/>
              <a:gd name="connsiteY6" fmla="*/ 699259 h 1865445"/>
              <a:gd name="connsiteX7" fmla="*/ 5678557 w 5678557"/>
              <a:gd name="connsiteY7" fmla="*/ 1279037 h 1865445"/>
              <a:gd name="connsiteX8" fmla="*/ 5678557 w 5678557"/>
              <a:gd name="connsiteY8" fmla="*/ 1279037 h 1865445"/>
              <a:gd name="connsiteX9" fmla="*/ 5678557 w 5678557"/>
              <a:gd name="connsiteY9" fmla="*/ 1626906 h 1865445"/>
              <a:gd name="connsiteX10" fmla="*/ 5678557 w 5678557"/>
              <a:gd name="connsiteY10" fmla="*/ 1626901 h 1865445"/>
              <a:gd name="connsiteX11" fmla="*/ 5446639 w 5678557"/>
              <a:gd name="connsiteY11" fmla="*/ 1858819 h 1865445"/>
              <a:gd name="connsiteX12" fmla="*/ 3008796 w 5678557"/>
              <a:gd name="connsiteY12" fmla="*/ 1865446 h 1865445"/>
              <a:gd name="connsiteX13" fmla="*/ 2924913 w 5678557"/>
              <a:gd name="connsiteY13" fmla="*/ 1832854 h 1865445"/>
              <a:gd name="connsiteX14" fmla="*/ 2662583 w 5678557"/>
              <a:gd name="connsiteY14" fmla="*/ 1865446 h 1865445"/>
              <a:gd name="connsiteX15" fmla="*/ 231918 w 5678557"/>
              <a:gd name="connsiteY15" fmla="*/ 1858819 h 1865445"/>
              <a:gd name="connsiteX16" fmla="*/ 0 w 5678557"/>
              <a:gd name="connsiteY16" fmla="*/ 1626901 h 1865445"/>
              <a:gd name="connsiteX17" fmla="*/ 0 w 5678557"/>
              <a:gd name="connsiteY17" fmla="*/ 1626906 h 1865445"/>
              <a:gd name="connsiteX18" fmla="*/ 0 w 5678557"/>
              <a:gd name="connsiteY18" fmla="*/ 1279037 h 1865445"/>
              <a:gd name="connsiteX19" fmla="*/ 0 w 5678557"/>
              <a:gd name="connsiteY19" fmla="*/ 1279037 h 1865445"/>
              <a:gd name="connsiteX20" fmla="*/ 0 w 5678557"/>
              <a:gd name="connsiteY20" fmla="*/ 699259 h 186544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924913 w 5678557"/>
              <a:gd name="connsiteY13" fmla="*/ 1859306 h 1865446"/>
              <a:gd name="connsiteX14" fmla="*/ 2662583 w 5678557"/>
              <a:gd name="connsiteY14" fmla="*/ 1865446 h 1865446"/>
              <a:gd name="connsiteX15" fmla="*/ 231918 w 5678557"/>
              <a:gd name="connsiteY15" fmla="*/ 1858819 h 1865446"/>
              <a:gd name="connsiteX16" fmla="*/ 0 w 5678557"/>
              <a:gd name="connsiteY16" fmla="*/ 1626901 h 1865446"/>
              <a:gd name="connsiteX17" fmla="*/ 0 w 5678557"/>
              <a:gd name="connsiteY17" fmla="*/ 1626906 h 1865446"/>
              <a:gd name="connsiteX18" fmla="*/ 0 w 5678557"/>
              <a:gd name="connsiteY18" fmla="*/ 1279037 h 1865446"/>
              <a:gd name="connsiteX19" fmla="*/ 0 w 5678557"/>
              <a:gd name="connsiteY19" fmla="*/ 1279037 h 1865446"/>
              <a:gd name="connsiteX20" fmla="*/ 0 w 5678557"/>
              <a:gd name="connsiteY20" fmla="*/ 699259 h 1865446"/>
              <a:gd name="connsiteX0" fmla="*/ 0 w 5678557"/>
              <a:gd name="connsiteY0" fmla="*/ 699259 h 1869805"/>
              <a:gd name="connsiteX1" fmla="*/ 231918 w 5678557"/>
              <a:gd name="connsiteY1" fmla="*/ 467341 h 1869805"/>
              <a:gd name="connsiteX2" fmla="*/ 2642072 w 5678557"/>
              <a:gd name="connsiteY2" fmla="*/ 467341 h 1869805"/>
              <a:gd name="connsiteX3" fmla="*/ 3291704 w 5678557"/>
              <a:gd name="connsiteY3" fmla="*/ 0 h 1869805"/>
              <a:gd name="connsiteX4" fmla="*/ 2982663 w 5678557"/>
              <a:gd name="connsiteY4" fmla="*/ 467341 h 1869805"/>
              <a:gd name="connsiteX5" fmla="*/ 5446639 w 5678557"/>
              <a:gd name="connsiteY5" fmla="*/ 467341 h 1869805"/>
              <a:gd name="connsiteX6" fmla="*/ 5678557 w 5678557"/>
              <a:gd name="connsiteY6" fmla="*/ 699259 h 1869805"/>
              <a:gd name="connsiteX7" fmla="*/ 5678557 w 5678557"/>
              <a:gd name="connsiteY7" fmla="*/ 1279037 h 1869805"/>
              <a:gd name="connsiteX8" fmla="*/ 5678557 w 5678557"/>
              <a:gd name="connsiteY8" fmla="*/ 1279037 h 1869805"/>
              <a:gd name="connsiteX9" fmla="*/ 5678557 w 5678557"/>
              <a:gd name="connsiteY9" fmla="*/ 1626906 h 1869805"/>
              <a:gd name="connsiteX10" fmla="*/ 5678557 w 5678557"/>
              <a:gd name="connsiteY10" fmla="*/ 1626901 h 1869805"/>
              <a:gd name="connsiteX11" fmla="*/ 5446639 w 5678557"/>
              <a:gd name="connsiteY11" fmla="*/ 1858819 h 1869805"/>
              <a:gd name="connsiteX12" fmla="*/ 3008796 w 5678557"/>
              <a:gd name="connsiteY12" fmla="*/ 1865446 h 1869805"/>
              <a:gd name="connsiteX13" fmla="*/ 2924913 w 5678557"/>
              <a:gd name="connsiteY13" fmla="*/ 1869805 h 1869805"/>
              <a:gd name="connsiteX14" fmla="*/ 2662583 w 5678557"/>
              <a:gd name="connsiteY14" fmla="*/ 1865446 h 1869805"/>
              <a:gd name="connsiteX15" fmla="*/ 231918 w 5678557"/>
              <a:gd name="connsiteY15" fmla="*/ 1858819 h 1869805"/>
              <a:gd name="connsiteX16" fmla="*/ 0 w 5678557"/>
              <a:gd name="connsiteY16" fmla="*/ 1626901 h 1869805"/>
              <a:gd name="connsiteX17" fmla="*/ 0 w 5678557"/>
              <a:gd name="connsiteY17" fmla="*/ 1626906 h 1869805"/>
              <a:gd name="connsiteX18" fmla="*/ 0 w 5678557"/>
              <a:gd name="connsiteY18" fmla="*/ 1279037 h 1869805"/>
              <a:gd name="connsiteX19" fmla="*/ 0 w 5678557"/>
              <a:gd name="connsiteY19" fmla="*/ 1279037 h 1869805"/>
              <a:gd name="connsiteX20" fmla="*/ 0 w 5678557"/>
              <a:gd name="connsiteY20" fmla="*/ 699259 h 186980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662583 w 5678557"/>
              <a:gd name="connsiteY13" fmla="*/ 1865446 h 1865446"/>
              <a:gd name="connsiteX14" fmla="*/ 231918 w 5678557"/>
              <a:gd name="connsiteY14" fmla="*/ 1858819 h 1865446"/>
              <a:gd name="connsiteX15" fmla="*/ 0 w 5678557"/>
              <a:gd name="connsiteY15" fmla="*/ 1626901 h 1865446"/>
              <a:gd name="connsiteX16" fmla="*/ 0 w 5678557"/>
              <a:gd name="connsiteY16" fmla="*/ 1626906 h 1865446"/>
              <a:gd name="connsiteX17" fmla="*/ 0 w 5678557"/>
              <a:gd name="connsiteY17" fmla="*/ 1279037 h 1865446"/>
              <a:gd name="connsiteX18" fmla="*/ 0 w 5678557"/>
              <a:gd name="connsiteY18" fmla="*/ 1279037 h 1865446"/>
              <a:gd name="connsiteX19" fmla="*/ 0 w 5678557"/>
              <a:gd name="connsiteY19" fmla="*/ 699259 h 1865446"/>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31918 w 5678557"/>
              <a:gd name="connsiteY13" fmla="*/ 1858819 h 1865446"/>
              <a:gd name="connsiteX14" fmla="*/ 0 w 5678557"/>
              <a:gd name="connsiteY14" fmla="*/ 1626901 h 1865446"/>
              <a:gd name="connsiteX15" fmla="*/ 0 w 5678557"/>
              <a:gd name="connsiteY15" fmla="*/ 1626906 h 1865446"/>
              <a:gd name="connsiteX16" fmla="*/ 0 w 5678557"/>
              <a:gd name="connsiteY16" fmla="*/ 1279037 h 1865446"/>
              <a:gd name="connsiteX17" fmla="*/ 0 w 5678557"/>
              <a:gd name="connsiteY17" fmla="*/ 1279037 h 1865446"/>
              <a:gd name="connsiteX18" fmla="*/ 0 w 5678557"/>
              <a:gd name="connsiteY18" fmla="*/ 699259 h 1865446"/>
              <a:gd name="connsiteX0" fmla="*/ 0 w 5678557"/>
              <a:gd name="connsiteY0" fmla="*/ 699259 h 1858818"/>
              <a:gd name="connsiteX1" fmla="*/ 231918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446639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446639 w 5678557"/>
              <a:gd name="connsiteY11" fmla="*/ 1858819 h 1858818"/>
              <a:gd name="connsiteX12" fmla="*/ 231918 w 5678557"/>
              <a:gd name="connsiteY12" fmla="*/ 1858819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78557" h="1858818">
                <a:moveTo>
                  <a:pt x="0" y="699259"/>
                </a:moveTo>
                <a:cubicBezTo>
                  <a:pt x="0" y="571174"/>
                  <a:pt x="103833" y="467341"/>
                  <a:pt x="231918" y="467341"/>
                </a:cubicBezTo>
                <a:lnTo>
                  <a:pt x="2642072" y="467341"/>
                </a:lnTo>
                <a:lnTo>
                  <a:pt x="3291704" y="0"/>
                </a:lnTo>
                <a:lnTo>
                  <a:pt x="2982663" y="467341"/>
                </a:lnTo>
                <a:lnTo>
                  <a:pt x="5446639" y="467341"/>
                </a:lnTo>
                <a:cubicBezTo>
                  <a:pt x="5574724" y="467341"/>
                  <a:pt x="5678557" y="571174"/>
                  <a:pt x="5678557" y="699259"/>
                </a:cubicBezTo>
                <a:lnTo>
                  <a:pt x="5678557" y="1279037"/>
                </a:lnTo>
                <a:lnTo>
                  <a:pt x="5678557" y="1279037"/>
                </a:lnTo>
                <a:lnTo>
                  <a:pt x="5678557" y="1626906"/>
                </a:lnTo>
                <a:lnTo>
                  <a:pt x="5678557" y="1626901"/>
                </a:lnTo>
                <a:cubicBezTo>
                  <a:pt x="5678557" y="1754986"/>
                  <a:pt x="5574724" y="1858819"/>
                  <a:pt x="5446639" y="1858819"/>
                </a:cubicBezTo>
                <a:lnTo>
                  <a:pt x="231918" y="1858819"/>
                </a:lnTo>
                <a:cubicBezTo>
                  <a:pt x="103833" y="1858819"/>
                  <a:pt x="0" y="1754986"/>
                  <a:pt x="0" y="1626901"/>
                </a:cubicBezTo>
                <a:lnTo>
                  <a:pt x="0" y="1626906"/>
                </a:lnTo>
                <a:lnTo>
                  <a:pt x="0" y="1279037"/>
                </a:lnTo>
                <a:lnTo>
                  <a:pt x="0" y="1279037"/>
                </a:lnTo>
                <a:lnTo>
                  <a:pt x="0" y="699259"/>
                </a:lnTo>
                <a:close/>
              </a:path>
            </a:pathLst>
          </a:custGeom>
          <a:solidFill>
            <a:srgbClr val="EE73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endParaRPr lang="en-US" b="1" dirty="0">
              <a:solidFill>
                <a:prstClr val="white"/>
              </a:solidFill>
              <a:latin typeface="Arial" charset="0"/>
              <a:ea typeface="Arial" charset="0"/>
              <a:cs typeface="Arial" charset="0"/>
            </a:endParaRPr>
          </a:p>
          <a:p>
            <a:pPr>
              <a:spcAft>
                <a:spcPts val="25"/>
              </a:spcAft>
            </a:pPr>
            <a:r>
              <a:rPr lang="en-US" b="1" dirty="0">
                <a:solidFill>
                  <a:prstClr val="white"/>
                </a:solidFill>
                <a:latin typeface="Arial" charset="0"/>
                <a:ea typeface="Arial" charset="0"/>
                <a:cs typeface="Arial" charset="0"/>
              </a:rPr>
              <a:t>Shocking!</a:t>
            </a:r>
            <a:endParaRPr lang="en-US" dirty="0">
              <a:solidFill>
                <a:prstClr val="white"/>
              </a:solidFill>
              <a:latin typeface="Arial" charset="0"/>
              <a:ea typeface="Arial" charset="0"/>
              <a:cs typeface="Arial" charset="0"/>
            </a:endParaRPr>
          </a:p>
        </p:txBody>
      </p:sp>
    </p:spTree>
    <p:extLst>
      <p:ext uri="{BB962C8B-B14F-4D97-AF65-F5344CB8AC3E}">
        <p14:creationId xmlns:p14="http://schemas.microsoft.com/office/powerpoint/2010/main" val="1530210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0436" y="2105487"/>
            <a:ext cx="4410364" cy="4124507"/>
          </a:xfrm>
          <a:prstGeom prst="rect">
            <a:avLst/>
          </a:prstGeom>
        </p:spPr>
      </p:pic>
      <p:sp>
        <p:nvSpPr>
          <p:cNvPr id="8" name="Rounded Rectangular Callout 4"/>
          <p:cNvSpPr>
            <a:spLocks noChangeAspect="1"/>
          </p:cNvSpPr>
          <p:nvPr/>
        </p:nvSpPr>
        <p:spPr>
          <a:xfrm flipH="1">
            <a:off x="5646392" y="1452611"/>
            <a:ext cx="3023915"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dirty="0">
                <a:solidFill>
                  <a:schemeClr val="bg1"/>
                </a:solidFill>
                <a:latin typeface="Arial" charset="0"/>
                <a:ea typeface="Arial" charset="0"/>
                <a:cs typeface="Arial" charset="0"/>
              </a:rPr>
              <a:t>What would you buy with £700?</a:t>
            </a:r>
          </a:p>
          <a:p>
            <a:pPr>
              <a:spcAft>
                <a:spcPts val="25"/>
              </a:spcAft>
            </a:pPr>
            <a:endParaRPr lang="en-US"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a:off x="612000" y="601200"/>
            <a:ext cx="4320000" cy="917513"/>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7364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7204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8681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27304" y="0"/>
                  <a:pt x="155389" y="0"/>
                </a:cubicBezTo>
                <a:lnTo>
                  <a:pt x="946426" y="0"/>
                </a:lnTo>
                <a:lnTo>
                  <a:pt x="946426" y="0"/>
                </a:lnTo>
                <a:lnTo>
                  <a:pt x="2366065" y="0"/>
                </a:lnTo>
                <a:lnTo>
                  <a:pt x="5505161" y="0"/>
                </a:lnTo>
                <a:cubicBezTo>
                  <a:pt x="5633246" y="0"/>
                  <a:pt x="5678557" y="103833"/>
                  <a:pt x="5678557" y="231918"/>
                </a:cubicBezTo>
                <a:lnTo>
                  <a:pt x="5678557" y="811696"/>
                </a:lnTo>
                <a:lnTo>
                  <a:pt x="5678557" y="811696"/>
                </a:lnTo>
                <a:lnTo>
                  <a:pt x="5678557" y="1159565"/>
                </a:lnTo>
                <a:lnTo>
                  <a:pt x="5678557" y="1159560"/>
                </a:lnTo>
                <a:cubicBezTo>
                  <a:pt x="5678557" y="1287645"/>
                  <a:pt x="5637748" y="1391477"/>
                  <a:pt x="5509663" y="1391477"/>
                </a:cubicBezTo>
                <a:lnTo>
                  <a:pt x="3008797" y="1390903"/>
                </a:lnTo>
                <a:lnTo>
                  <a:pt x="3200179" y="1929848"/>
                </a:lnTo>
                <a:lnTo>
                  <a:pt x="2662583" y="1390901"/>
                </a:lnTo>
                <a:lnTo>
                  <a:pt x="195904" y="1391477"/>
                </a:lnTo>
                <a:cubicBezTo>
                  <a:pt x="67819" y="1391477"/>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...or a family of 4 </a:t>
            </a:r>
            <a:r>
              <a:rPr lang="en-US" dirty="0">
                <a:solidFill>
                  <a:schemeClr val="bg1"/>
                </a:solidFill>
                <a:latin typeface="Arial" charset="0"/>
                <a:ea typeface="Arial" charset="0"/>
                <a:cs typeface="Arial" charset="0"/>
              </a:rPr>
              <a:t>we could save £700</a:t>
            </a: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9847" y="5943600"/>
            <a:ext cx="756024" cy="756024"/>
          </a:xfrm>
          <a:prstGeom prst="rect">
            <a:avLst/>
          </a:prstGeom>
        </p:spPr>
      </p:pic>
    </p:spTree>
    <p:extLst>
      <p:ext uri="{BB962C8B-B14F-4D97-AF65-F5344CB8AC3E}">
        <p14:creationId xmlns:p14="http://schemas.microsoft.com/office/powerpoint/2010/main" val="1146767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5500" y="0"/>
            <a:ext cx="4944406" cy="6858000"/>
          </a:xfrm>
          <a:prstGeom prst="rect">
            <a:avLst/>
          </a:prstGeom>
        </p:spPr>
      </p:pic>
      <p:sp>
        <p:nvSpPr>
          <p:cNvPr id="5" name="Rounded Rectangular Callout 4"/>
          <p:cNvSpPr>
            <a:spLocks noChangeAspect="1"/>
          </p:cNvSpPr>
          <p:nvPr/>
        </p:nvSpPr>
        <p:spPr>
          <a:xfrm>
            <a:off x="612913" y="601200"/>
            <a:ext cx="4320000"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When we waste food we waste </a:t>
            </a:r>
            <a:r>
              <a:rPr lang="en-US" dirty="0">
                <a:solidFill>
                  <a:schemeClr val="bg1"/>
                </a:solidFill>
                <a:latin typeface="Arial" charset="0"/>
                <a:ea typeface="Arial" charset="0"/>
                <a:cs typeface="Arial" charset="0"/>
              </a:rPr>
              <a:t>all the energy and natural resources that go into producing it…</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flipH="1">
            <a:off x="5527948" y="1019748"/>
            <a:ext cx="3023915"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Wasted food also lets off </a:t>
            </a:r>
            <a:r>
              <a:rPr lang="en-US" dirty="0">
                <a:solidFill>
                  <a:schemeClr val="bg1"/>
                </a:solidFill>
                <a:latin typeface="Arial" charset="0"/>
                <a:ea typeface="Arial" charset="0"/>
                <a:cs typeface="Arial" charset="0"/>
              </a:rPr>
              <a:t>harmful gases in landfill...</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b="1" dirty="0">
              <a:solidFill>
                <a:schemeClr val="bg1"/>
              </a:solidFill>
              <a:latin typeface="Arial" charset="0"/>
              <a:ea typeface="Arial" charset="0"/>
              <a:cs typeface="Arial" charset="0"/>
            </a:endParaRPr>
          </a:p>
        </p:txBody>
      </p:sp>
      <p:sp>
        <p:nvSpPr>
          <p:cNvPr id="10" name="Rounded Rectangular Callout 4"/>
          <p:cNvSpPr>
            <a:spLocks noChangeAspect="1"/>
          </p:cNvSpPr>
          <p:nvPr/>
        </p:nvSpPr>
        <p:spPr>
          <a:xfrm>
            <a:off x="1491479" y="5509356"/>
            <a:ext cx="2133424" cy="1190268"/>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40736 h 1938666"/>
              <a:gd name="connsiteX1" fmla="*/ 231918 w 5678557"/>
              <a:gd name="connsiteY1" fmla="*/ 8818 h 1938666"/>
              <a:gd name="connsiteX2" fmla="*/ 946426 w 5678557"/>
              <a:gd name="connsiteY2" fmla="*/ 8818 h 1938666"/>
              <a:gd name="connsiteX3" fmla="*/ 2653083 w 5678557"/>
              <a:gd name="connsiteY3" fmla="*/ 0 h 1938666"/>
              <a:gd name="connsiteX4" fmla="*/ 2982663 w 5678557"/>
              <a:gd name="connsiteY4" fmla="*/ 8818 h 1938666"/>
              <a:gd name="connsiteX5" fmla="*/ 5446639 w 5678557"/>
              <a:gd name="connsiteY5" fmla="*/ 8818 h 1938666"/>
              <a:gd name="connsiteX6" fmla="*/ 5678557 w 5678557"/>
              <a:gd name="connsiteY6" fmla="*/ 240736 h 1938666"/>
              <a:gd name="connsiteX7" fmla="*/ 5678557 w 5678557"/>
              <a:gd name="connsiteY7" fmla="*/ 820514 h 1938666"/>
              <a:gd name="connsiteX8" fmla="*/ 5678557 w 5678557"/>
              <a:gd name="connsiteY8" fmla="*/ 820514 h 1938666"/>
              <a:gd name="connsiteX9" fmla="*/ 5678557 w 5678557"/>
              <a:gd name="connsiteY9" fmla="*/ 1168383 h 1938666"/>
              <a:gd name="connsiteX10" fmla="*/ 5678557 w 5678557"/>
              <a:gd name="connsiteY10" fmla="*/ 1168378 h 1938666"/>
              <a:gd name="connsiteX11" fmla="*/ 5446639 w 5678557"/>
              <a:gd name="connsiteY11" fmla="*/ 1400296 h 1938666"/>
              <a:gd name="connsiteX12" fmla="*/ 3008796 w 5678557"/>
              <a:gd name="connsiteY12" fmla="*/ 1406923 h 1938666"/>
              <a:gd name="connsiteX13" fmla="*/ 3200179 w 5678557"/>
              <a:gd name="connsiteY13" fmla="*/ 1938666 h 1938666"/>
              <a:gd name="connsiteX14" fmla="*/ 2662583 w 5678557"/>
              <a:gd name="connsiteY14" fmla="*/ 1406923 h 1938666"/>
              <a:gd name="connsiteX15" fmla="*/ 231918 w 5678557"/>
              <a:gd name="connsiteY15" fmla="*/ 1400296 h 1938666"/>
              <a:gd name="connsiteX16" fmla="*/ 0 w 5678557"/>
              <a:gd name="connsiteY16" fmla="*/ 1168378 h 1938666"/>
              <a:gd name="connsiteX17" fmla="*/ 0 w 5678557"/>
              <a:gd name="connsiteY17" fmla="*/ 1168383 h 1938666"/>
              <a:gd name="connsiteX18" fmla="*/ 0 w 5678557"/>
              <a:gd name="connsiteY18" fmla="*/ 820514 h 1938666"/>
              <a:gd name="connsiteX19" fmla="*/ 0 w 5678557"/>
              <a:gd name="connsiteY19" fmla="*/ 820514 h 1938666"/>
              <a:gd name="connsiteX20" fmla="*/ 0 w 5678557"/>
              <a:gd name="connsiteY20" fmla="*/ 240736 h 1938666"/>
              <a:gd name="connsiteX0" fmla="*/ 0 w 5678557"/>
              <a:gd name="connsiteY0" fmla="*/ 231919 h 1929849"/>
              <a:gd name="connsiteX1" fmla="*/ 231918 w 5678557"/>
              <a:gd name="connsiteY1" fmla="*/ 1 h 1929849"/>
              <a:gd name="connsiteX2" fmla="*/ 946426 w 5678557"/>
              <a:gd name="connsiteY2" fmla="*/ 1 h 1929849"/>
              <a:gd name="connsiteX3" fmla="*/ 2653083 w 5678557"/>
              <a:gd name="connsiteY3" fmla="*/ 0 h 1929849"/>
              <a:gd name="connsiteX4" fmla="*/ 2982663 w 5678557"/>
              <a:gd name="connsiteY4" fmla="*/ 1 h 1929849"/>
              <a:gd name="connsiteX5" fmla="*/ 5446639 w 5678557"/>
              <a:gd name="connsiteY5" fmla="*/ 1 h 1929849"/>
              <a:gd name="connsiteX6" fmla="*/ 5678557 w 5678557"/>
              <a:gd name="connsiteY6" fmla="*/ 231919 h 1929849"/>
              <a:gd name="connsiteX7" fmla="*/ 5678557 w 5678557"/>
              <a:gd name="connsiteY7" fmla="*/ 811697 h 1929849"/>
              <a:gd name="connsiteX8" fmla="*/ 5678557 w 5678557"/>
              <a:gd name="connsiteY8" fmla="*/ 811697 h 1929849"/>
              <a:gd name="connsiteX9" fmla="*/ 5678557 w 5678557"/>
              <a:gd name="connsiteY9" fmla="*/ 1159566 h 1929849"/>
              <a:gd name="connsiteX10" fmla="*/ 5678557 w 5678557"/>
              <a:gd name="connsiteY10" fmla="*/ 1159561 h 1929849"/>
              <a:gd name="connsiteX11" fmla="*/ 5446639 w 5678557"/>
              <a:gd name="connsiteY11" fmla="*/ 1391479 h 1929849"/>
              <a:gd name="connsiteX12" fmla="*/ 3008796 w 5678557"/>
              <a:gd name="connsiteY12" fmla="*/ 1398106 h 1929849"/>
              <a:gd name="connsiteX13" fmla="*/ 3200179 w 5678557"/>
              <a:gd name="connsiteY13" fmla="*/ 1929849 h 1929849"/>
              <a:gd name="connsiteX14" fmla="*/ 2662583 w 5678557"/>
              <a:gd name="connsiteY14" fmla="*/ 1398106 h 1929849"/>
              <a:gd name="connsiteX15" fmla="*/ 231918 w 5678557"/>
              <a:gd name="connsiteY15" fmla="*/ 1391479 h 1929849"/>
              <a:gd name="connsiteX16" fmla="*/ 0 w 5678557"/>
              <a:gd name="connsiteY16" fmla="*/ 1159561 h 1929849"/>
              <a:gd name="connsiteX17" fmla="*/ 0 w 5678557"/>
              <a:gd name="connsiteY17" fmla="*/ 1159566 h 1929849"/>
              <a:gd name="connsiteX18" fmla="*/ 0 w 5678557"/>
              <a:gd name="connsiteY18" fmla="*/ 811697 h 1929849"/>
              <a:gd name="connsiteX19" fmla="*/ 0 w 5678557"/>
              <a:gd name="connsiteY19" fmla="*/ 811697 h 1929849"/>
              <a:gd name="connsiteX20" fmla="*/ 0 w 5678557"/>
              <a:gd name="connsiteY20" fmla="*/ 231919 h 1929849"/>
              <a:gd name="connsiteX0" fmla="*/ 0 w 5678557"/>
              <a:gd name="connsiteY0" fmla="*/ 699259 h 2397189"/>
              <a:gd name="connsiteX1" fmla="*/ 231918 w 5678557"/>
              <a:gd name="connsiteY1" fmla="*/ 467341 h 2397189"/>
              <a:gd name="connsiteX2" fmla="*/ 946426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2397189"/>
              <a:gd name="connsiteX1" fmla="*/ 231918 w 5678557"/>
              <a:gd name="connsiteY1" fmla="*/ 467341 h 2397189"/>
              <a:gd name="connsiteX2" fmla="*/ 2642072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1865445"/>
              <a:gd name="connsiteX1" fmla="*/ 231918 w 5678557"/>
              <a:gd name="connsiteY1" fmla="*/ 467341 h 1865445"/>
              <a:gd name="connsiteX2" fmla="*/ 2642072 w 5678557"/>
              <a:gd name="connsiteY2" fmla="*/ 467341 h 1865445"/>
              <a:gd name="connsiteX3" fmla="*/ 3291704 w 5678557"/>
              <a:gd name="connsiteY3" fmla="*/ 0 h 1865445"/>
              <a:gd name="connsiteX4" fmla="*/ 2982663 w 5678557"/>
              <a:gd name="connsiteY4" fmla="*/ 467341 h 1865445"/>
              <a:gd name="connsiteX5" fmla="*/ 5446639 w 5678557"/>
              <a:gd name="connsiteY5" fmla="*/ 467341 h 1865445"/>
              <a:gd name="connsiteX6" fmla="*/ 5678557 w 5678557"/>
              <a:gd name="connsiteY6" fmla="*/ 699259 h 1865445"/>
              <a:gd name="connsiteX7" fmla="*/ 5678557 w 5678557"/>
              <a:gd name="connsiteY7" fmla="*/ 1279037 h 1865445"/>
              <a:gd name="connsiteX8" fmla="*/ 5678557 w 5678557"/>
              <a:gd name="connsiteY8" fmla="*/ 1279037 h 1865445"/>
              <a:gd name="connsiteX9" fmla="*/ 5678557 w 5678557"/>
              <a:gd name="connsiteY9" fmla="*/ 1626906 h 1865445"/>
              <a:gd name="connsiteX10" fmla="*/ 5678557 w 5678557"/>
              <a:gd name="connsiteY10" fmla="*/ 1626901 h 1865445"/>
              <a:gd name="connsiteX11" fmla="*/ 5446639 w 5678557"/>
              <a:gd name="connsiteY11" fmla="*/ 1858819 h 1865445"/>
              <a:gd name="connsiteX12" fmla="*/ 3008796 w 5678557"/>
              <a:gd name="connsiteY12" fmla="*/ 1865446 h 1865445"/>
              <a:gd name="connsiteX13" fmla="*/ 2924913 w 5678557"/>
              <a:gd name="connsiteY13" fmla="*/ 1832854 h 1865445"/>
              <a:gd name="connsiteX14" fmla="*/ 2662583 w 5678557"/>
              <a:gd name="connsiteY14" fmla="*/ 1865446 h 1865445"/>
              <a:gd name="connsiteX15" fmla="*/ 231918 w 5678557"/>
              <a:gd name="connsiteY15" fmla="*/ 1858819 h 1865445"/>
              <a:gd name="connsiteX16" fmla="*/ 0 w 5678557"/>
              <a:gd name="connsiteY16" fmla="*/ 1626901 h 1865445"/>
              <a:gd name="connsiteX17" fmla="*/ 0 w 5678557"/>
              <a:gd name="connsiteY17" fmla="*/ 1626906 h 1865445"/>
              <a:gd name="connsiteX18" fmla="*/ 0 w 5678557"/>
              <a:gd name="connsiteY18" fmla="*/ 1279037 h 1865445"/>
              <a:gd name="connsiteX19" fmla="*/ 0 w 5678557"/>
              <a:gd name="connsiteY19" fmla="*/ 1279037 h 1865445"/>
              <a:gd name="connsiteX20" fmla="*/ 0 w 5678557"/>
              <a:gd name="connsiteY20" fmla="*/ 699259 h 186544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924913 w 5678557"/>
              <a:gd name="connsiteY13" fmla="*/ 1859306 h 1865446"/>
              <a:gd name="connsiteX14" fmla="*/ 2662583 w 5678557"/>
              <a:gd name="connsiteY14" fmla="*/ 1865446 h 1865446"/>
              <a:gd name="connsiteX15" fmla="*/ 231918 w 5678557"/>
              <a:gd name="connsiteY15" fmla="*/ 1858819 h 1865446"/>
              <a:gd name="connsiteX16" fmla="*/ 0 w 5678557"/>
              <a:gd name="connsiteY16" fmla="*/ 1626901 h 1865446"/>
              <a:gd name="connsiteX17" fmla="*/ 0 w 5678557"/>
              <a:gd name="connsiteY17" fmla="*/ 1626906 h 1865446"/>
              <a:gd name="connsiteX18" fmla="*/ 0 w 5678557"/>
              <a:gd name="connsiteY18" fmla="*/ 1279037 h 1865446"/>
              <a:gd name="connsiteX19" fmla="*/ 0 w 5678557"/>
              <a:gd name="connsiteY19" fmla="*/ 1279037 h 1865446"/>
              <a:gd name="connsiteX20" fmla="*/ 0 w 5678557"/>
              <a:gd name="connsiteY20" fmla="*/ 699259 h 1865446"/>
              <a:gd name="connsiteX0" fmla="*/ 0 w 5678557"/>
              <a:gd name="connsiteY0" fmla="*/ 699259 h 1869805"/>
              <a:gd name="connsiteX1" fmla="*/ 231918 w 5678557"/>
              <a:gd name="connsiteY1" fmla="*/ 467341 h 1869805"/>
              <a:gd name="connsiteX2" fmla="*/ 2642072 w 5678557"/>
              <a:gd name="connsiteY2" fmla="*/ 467341 h 1869805"/>
              <a:gd name="connsiteX3" fmla="*/ 3291704 w 5678557"/>
              <a:gd name="connsiteY3" fmla="*/ 0 h 1869805"/>
              <a:gd name="connsiteX4" fmla="*/ 2982663 w 5678557"/>
              <a:gd name="connsiteY4" fmla="*/ 467341 h 1869805"/>
              <a:gd name="connsiteX5" fmla="*/ 5446639 w 5678557"/>
              <a:gd name="connsiteY5" fmla="*/ 467341 h 1869805"/>
              <a:gd name="connsiteX6" fmla="*/ 5678557 w 5678557"/>
              <a:gd name="connsiteY6" fmla="*/ 699259 h 1869805"/>
              <a:gd name="connsiteX7" fmla="*/ 5678557 w 5678557"/>
              <a:gd name="connsiteY7" fmla="*/ 1279037 h 1869805"/>
              <a:gd name="connsiteX8" fmla="*/ 5678557 w 5678557"/>
              <a:gd name="connsiteY8" fmla="*/ 1279037 h 1869805"/>
              <a:gd name="connsiteX9" fmla="*/ 5678557 w 5678557"/>
              <a:gd name="connsiteY9" fmla="*/ 1626906 h 1869805"/>
              <a:gd name="connsiteX10" fmla="*/ 5678557 w 5678557"/>
              <a:gd name="connsiteY10" fmla="*/ 1626901 h 1869805"/>
              <a:gd name="connsiteX11" fmla="*/ 5446639 w 5678557"/>
              <a:gd name="connsiteY11" fmla="*/ 1858819 h 1869805"/>
              <a:gd name="connsiteX12" fmla="*/ 3008796 w 5678557"/>
              <a:gd name="connsiteY12" fmla="*/ 1865446 h 1869805"/>
              <a:gd name="connsiteX13" fmla="*/ 2924913 w 5678557"/>
              <a:gd name="connsiteY13" fmla="*/ 1869805 h 1869805"/>
              <a:gd name="connsiteX14" fmla="*/ 2662583 w 5678557"/>
              <a:gd name="connsiteY14" fmla="*/ 1865446 h 1869805"/>
              <a:gd name="connsiteX15" fmla="*/ 231918 w 5678557"/>
              <a:gd name="connsiteY15" fmla="*/ 1858819 h 1869805"/>
              <a:gd name="connsiteX16" fmla="*/ 0 w 5678557"/>
              <a:gd name="connsiteY16" fmla="*/ 1626901 h 1869805"/>
              <a:gd name="connsiteX17" fmla="*/ 0 w 5678557"/>
              <a:gd name="connsiteY17" fmla="*/ 1626906 h 1869805"/>
              <a:gd name="connsiteX18" fmla="*/ 0 w 5678557"/>
              <a:gd name="connsiteY18" fmla="*/ 1279037 h 1869805"/>
              <a:gd name="connsiteX19" fmla="*/ 0 w 5678557"/>
              <a:gd name="connsiteY19" fmla="*/ 1279037 h 1869805"/>
              <a:gd name="connsiteX20" fmla="*/ 0 w 5678557"/>
              <a:gd name="connsiteY20" fmla="*/ 699259 h 186980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662583 w 5678557"/>
              <a:gd name="connsiteY13" fmla="*/ 1865446 h 1865446"/>
              <a:gd name="connsiteX14" fmla="*/ 231918 w 5678557"/>
              <a:gd name="connsiteY14" fmla="*/ 1858819 h 1865446"/>
              <a:gd name="connsiteX15" fmla="*/ 0 w 5678557"/>
              <a:gd name="connsiteY15" fmla="*/ 1626901 h 1865446"/>
              <a:gd name="connsiteX16" fmla="*/ 0 w 5678557"/>
              <a:gd name="connsiteY16" fmla="*/ 1626906 h 1865446"/>
              <a:gd name="connsiteX17" fmla="*/ 0 w 5678557"/>
              <a:gd name="connsiteY17" fmla="*/ 1279037 h 1865446"/>
              <a:gd name="connsiteX18" fmla="*/ 0 w 5678557"/>
              <a:gd name="connsiteY18" fmla="*/ 1279037 h 1865446"/>
              <a:gd name="connsiteX19" fmla="*/ 0 w 5678557"/>
              <a:gd name="connsiteY19" fmla="*/ 699259 h 1865446"/>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31918 w 5678557"/>
              <a:gd name="connsiteY13" fmla="*/ 1858819 h 1865446"/>
              <a:gd name="connsiteX14" fmla="*/ 0 w 5678557"/>
              <a:gd name="connsiteY14" fmla="*/ 1626901 h 1865446"/>
              <a:gd name="connsiteX15" fmla="*/ 0 w 5678557"/>
              <a:gd name="connsiteY15" fmla="*/ 1626906 h 1865446"/>
              <a:gd name="connsiteX16" fmla="*/ 0 w 5678557"/>
              <a:gd name="connsiteY16" fmla="*/ 1279037 h 1865446"/>
              <a:gd name="connsiteX17" fmla="*/ 0 w 5678557"/>
              <a:gd name="connsiteY17" fmla="*/ 1279037 h 1865446"/>
              <a:gd name="connsiteX18" fmla="*/ 0 w 5678557"/>
              <a:gd name="connsiteY18" fmla="*/ 699259 h 1865446"/>
              <a:gd name="connsiteX0" fmla="*/ 0 w 5678557"/>
              <a:gd name="connsiteY0" fmla="*/ 699259 h 1858818"/>
              <a:gd name="connsiteX1" fmla="*/ 231918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446639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446639 w 5678557"/>
              <a:gd name="connsiteY11" fmla="*/ 1858819 h 1858818"/>
              <a:gd name="connsiteX12" fmla="*/ 231918 w 5678557"/>
              <a:gd name="connsiteY12" fmla="*/ 1858819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78557" h="1858818">
                <a:moveTo>
                  <a:pt x="0" y="699259"/>
                </a:moveTo>
                <a:cubicBezTo>
                  <a:pt x="0" y="571174"/>
                  <a:pt x="103833" y="467341"/>
                  <a:pt x="231918" y="467341"/>
                </a:cubicBezTo>
                <a:lnTo>
                  <a:pt x="2642072" y="467341"/>
                </a:lnTo>
                <a:lnTo>
                  <a:pt x="3291704" y="0"/>
                </a:lnTo>
                <a:lnTo>
                  <a:pt x="2982663" y="467341"/>
                </a:lnTo>
                <a:lnTo>
                  <a:pt x="5446639" y="467341"/>
                </a:lnTo>
                <a:cubicBezTo>
                  <a:pt x="5574724" y="467341"/>
                  <a:pt x="5678557" y="571174"/>
                  <a:pt x="5678557" y="699259"/>
                </a:cubicBezTo>
                <a:lnTo>
                  <a:pt x="5678557" y="1279037"/>
                </a:lnTo>
                <a:lnTo>
                  <a:pt x="5678557" y="1279037"/>
                </a:lnTo>
                <a:lnTo>
                  <a:pt x="5678557" y="1626906"/>
                </a:lnTo>
                <a:lnTo>
                  <a:pt x="5678557" y="1626901"/>
                </a:lnTo>
                <a:cubicBezTo>
                  <a:pt x="5678557" y="1754986"/>
                  <a:pt x="5574724" y="1858819"/>
                  <a:pt x="5446639" y="1858819"/>
                </a:cubicBezTo>
                <a:lnTo>
                  <a:pt x="231918" y="1858819"/>
                </a:lnTo>
                <a:cubicBezTo>
                  <a:pt x="103833" y="1858819"/>
                  <a:pt x="0" y="1754986"/>
                  <a:pt x="0" y="1626901"/>
                </a:cubicBezTo>
                <a:lnTo>
                  <a:pt x="0" y="1626906"/>
                </a:lnTo>
                <a:lnTo>
                  <a:pt x="0" y="1279037"/>
                </a:lnTo>
                <a:lnTo>
                  <a:pt x="0" y="1279037"/>
                </a:lnTo>
                <a:lnTo>
                  <a:pt x="0" y="699259"/>
                </a:lnTo>
                <a:close/>
              </a:path>
            </a:pathLst>
          </a:custGeom>
          <a:solidFill>
            <a:srgbClr val="EE73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endParaRPr lang="en-US" b="1" dirty="0">
              <a:solidFill>
                <a:schemeClr val="bg1"/>
              </a:solidFill>
              <a:latin typeface="Arial" charset="0"/>
              <a:ea typeface="Arial" charset="0"/>
              <a:cs typeface="Arial" charset="0"/>
            </a:endParaRPr>
          </a:p>
          <a:p>
            <a:pPr>
              <a:spcAft>
                <a:spcPts val="25"/>
              </a:spcAft>
            </a:pPr>
            <a:r>
              <a:rPr lang="en-US" b="1" dirty="0">
                <a:solidFill>
                  <a:schemeClr val="bg1"/>
                </a:solidFill>
                <a:latin typeface="Arial" charset="0"/>
                <a:ea typeface="Arial" charset="0"/>
                <a:cs typeface="Arial" charset="0"/>
              </a:rPr>
              <a:t>...this is bad </a:t>
            </a:r>
            <a:r>
              <a:rPr lang="en-US" dirty="0">
                <a:solidFill>
                  <a:schemeClr val="bg1"/>
                </a:solidFill>
                <a:latin typeface="Arial" charset="0"/>
                <a:ea typeface="Arial" charset="0"/>
                <a:cs typeface="Arial" charset="0"/>
              </a:rPr>
              <a:t>for our environment</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9847" y="5943600"/>
            <a:ext cx="756024" cy="756024"/>
          </a:xfrm>
          <a:prstGeom prst="rect">
            <a:avLst/>
          </a:prstGeom>
        </p:spPr>
      </p:pic>
    </p:spTree>
    <p:extLst>
      <p:ext uri="{BB962C8B-B14F-4D97-AF65-F5344CB8AC3E}">
        <p14:creationId xmlns:p14="http://schemas.microsoft.com/office/powerpoint/2010/main" val="194437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ZWS New" id="{707D4779-E66C-3D4A-B48C-A9217FCA63C2}" vid="{1EEEA5A1-A5C9-8D4D-B867-C1E5E3F684E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ZWS</Template>
  <TotalTime>3968</TotalTime>
  <Words>873</Words>
  <Application>Microsoft Office PowerPoint</Application>
  <PresentationFormat>On-screen Show (4:3)</PresentationFormat>
  <Paragraphs>84</Paragraphs>
  <Slides>17</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Aberdeen digesters are at the heart of recycling food waste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cook</dc:creator>
  <cp:lastModifiedBy>Robin Szmidt</cp:lastModifiedBy>
  <cp:revision>38</cp:revision>
  <dcterms:created xsi:type="dcterms:W3CDTF">2017-03-24T21:36:39Z</dcterms:created>
  <dcterms:modified xsi:type="dcterms:W3CDTF">2021-02-21T17:50:39Z</dcterms:modified>
</cp:coreProperties>
</file>